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2" r:id="rId1"/>
  </p:sldMasterIdLst>
  <p:notesMasterIdLst>
    <p:notesMasterId r:id="rId23"/>
  </p:notesMasterIdLst>
  <p:sldIdLst>
    <p:sldId id="299" r:id="rId2"/>
    <p:sldId id="399" r:id="rId3"/>
    <p:sldId id="367" r:id="rId4"/>
    <p:sldId id="401" r:id="rId5"/>
    <p:sldId id="400" r:id="rId6"/>
    <p:sldId id="404" r:id="rId7"/>
    <p:sldId id="392" r:id="rId8"/>
    <p:sldId id="380" r:id="rId9"/>
    <p:sldId id="396" r:id="rId10"/>
    <p:sldId id="348" r:id="rId11"/>
    <p:sldId id="354" r:id="rId12"/>
    <p:sldId id="381" r:id="rId13"/>
    <p:sldId id="355" r:id="rId14"/>
    <p:sldId id="352" r:id="rId15"/>
    <p:sldId id="353" r:id="rId16"/>
    <p:sldId id="350" r:id="rId17"/>
    <p:sldId id="356" r:id="rId18"/>
    <p:sldId id="385" r:id="rId19"/>
    <p:sldId id="386" r:id="rId20"/>
    <p:sldId id="387" r:id="rId21"/>
    <p:sldId id="384" r:id="rId22"/>
  </p:sldIdLst>
  <p:sldSz cx="12192000" cy="6858000"/>
  <p:notesSz cx="6797675" cy="9928225"/>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2" autoAdjust="0"/>
    <p:restoredTop sz="96433" autoAdjust="0"/>
  </p:normalViewPr>
  <p:slideViewPr>
    <p:cSldViewPr snapToGrid="0">
      <p:cViewPr>
        <p:scale>
          <a:sx n="75" d="100"/>
          <a:sy n="75" d="100"/>
        </p:scale>
        <p:origin x="-28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847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49688" y="0"/>
            <a:ext cx="2946400" cy="498475"/>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9651047-9703-4243-8292-494C6CCE9452}" type="datetimeFigureOut">
              <a:rPr lang="ru-RU"/>
              <a:pPr>
                <a:defRPr/>
              </a:pPr>
              <a:t>28.01.2020</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49688" y="9429750"/>
            <a:ext cx="2946400" cy="498475"/>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2BF500F-B183-4BA8-AD98-220B8529DA63}" type="slidenum">
              <a:rPr lang="ru-RU" altLang="ru-RU"/>
              <a:pPr/>
              <a:t>‹#›</a:t>
            </a:fld>
            <a:endParaRPr lang="ru-RU" altLang="ru-RU"/>
          </a:p>
        </p:txBody>
      </p:sp>
    </p:spTree>
    <p:extLst>
      <p:ext uri="{BB962C8B-B14F-4D97-AF65-F5344CB8AC3E}">
        <p14:creationId xmlns:p14="http://schemas.microsoft.com/office/powerpoint/2010/main" val="15271963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2BF500F-B183-4BA8-AD98-220B8529DA63}" type="slidenum">
              <a:rPr lang="ru-RU" altLang="ru-RU" smtClean="0"/>
              <a:pPr/>
              <a:t>19</a:t>
            </a:fld>
            <a:endParaRPr lang="ru-RU" altLang="ru-RU"/>
          </a:p>
        </p:txBody>
      </p:sp>
    </p:spTree>
    <p:extLst>
      <p:ext uri="{BB962C8B-B14F-4D97-AF65-F5344CB8AC3E}">
        <p14:creationId xmlns:p14="http://schemas.microsoft.com/office/powerpoint/2010/main" val="227794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72F9C116-8E3C-42C9-96E0-AA2A1D3269F0}" type="datetime1">
              <a:rPr lang="ru-RU"/>
              <a:pPr>
                <a:defRPr/>
              </a:pPr>
              <a:t>28.01.2020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0F82969C-17F6-4FD0-9278-FF15878117B7}" type="slidenum">
              <a:rPr lang="ru-RU" altLang="ru-RU"/>
              <a:pPr/>
              <a:t>‹#›</a:t>
            </a:fld>
            <a:endParaRPr lang="ru-RU" altLang="ru-RU"/>
          </a:p>
        </p:txBody>
      </p:sp>
    </p:spTree>
    <p:extLst>
      <p:ext uri="{BB962C8B-B14F-4D97-AF65-F5344CB8AC3E}">
        <p14:creationId xmlns:p14="http://schemas.microsoft.com/office/powerpoint/2010/main" val="344828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40ED1CD5-31B7-4111-AE76-4EC84FEADF52}" type="datetime1">
              <a:rPr lang="ru-RU"/>
              <a:pPr>
                <a:defRPr/>
              </a:pPr>
              <a:t>28.01.2020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519D36B7-0038-461F-89AD-E0753769B0BF}" type="slidenum">
              <a:rPr lang="ru-RU" altLang="ru-RU"/>
              <a:pPr/>
              <a:t>‹#›</a:t>
            </a:fld>
            <a:endParaRPr lang="ru-RU" altLang="ru-RU"/>
          </a:p>
        </p:txBody>
      </p:sp>
    </p:spTree>
    <p:extLst>
      <p:ext uri="{BB962C8B-B14F-4D97-AF65-F5344CB8AC3E}">
        <p14:creationId xmlns:p14="http://schemas.microsoft.com/office/powerpoint/2010/main" val="1121726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6BDB152F-A69B-4FF3-A7EA-DCC1894C9AA5}" type="datetime1">
              <a:rPr lang="ru-RU"/>
              <a:pPr>
                <a:defRPr/>
              </a:pPr>
              <a:t>28.01.2020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55EE6273-B8F5-4E13-85A0-F39652FCE5E5}" type="slidenum">
              <a:rPr lang="ru-RU" altLang="ru-RU"/>
              <a:pPr/>
              <a:t>‹#›</a:t>
            </a:fld>
            <a:endParaRPr lang="ru-RU" altLang="ru-RU"/>
          </a:p>
        </p:txBody>
      </p:sp>
    </p:spTree>
    <p:extLst>
      <p:ext uri="{BB962C8B-B14F-4D97-AF65-F5344CB8AC3E}">
        <p14:creationId xmlns:p14="http://schemas.microsoft.com/office/powerpoint/2010/main" val="426072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82F8AA9C-E23D-42C8-B51E-5561D1526952}" type="datetime1">
              <a:rPr lang="ru-RU"/>
              <a:pPr>
                <a:defRPr/>
              </a:pPr>
              <a:t>28.01.2020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CFBAE1EB-2A78-41CA-B190-1BD323499463}" type="slidenum">
              <a:rPr lang="ru-RU" altLang="ru-RU"/>
              <a:pPr/>
              <a:t>‹#›</a:t>
            </a:fld>
            <a:endParaRPr lang="ru-RU" altLang="ru-RU"/>
          </a:p>
        </p:txBody>
      </p:sp>
    </p:spTree>
    <p:extLst>
      <p:ext uri="{BB962C8B-B14F-4D97-AF65-F5344CB8AC3E}">
        <p14:creationId xmlns:p14="http://schemas.microsoft.com/office/powerpoint/2010/main" val="4227654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B5F7C325-8BF5-45FC-BD18-FD5ACA4B3C5D}" type="datetime1">
              <a:rPr lang="ru-RU"/>
              <a:pPr>
                <a:defRPr/>
              </a:pPr>
              <a:t>28.01.2020</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fld id="{D54B3E93-E4D4-4850-B5FB-1E86C68F8F43}" type="slidenum">
              <a:rPr lang="ru-RU" altLang="ru-RU"/>
              <a:pPr/>
              <a:t>‹#›</a:t>
            </a:fld>
            <a:endParaRPr lang="ru-RU" altLang="ru-RU"/>
          </a:p>
        </p:txBody>
      </p:sp>
    </p:spTree>
    <p:extLst>
      <p:ext uri="{BB962C8B-B14F-4D97-AF65-F5344CB8AC3E}">
        <p14:creationId xmlns:p14="http://schemas.microsoft.com/office/powerpoint/2010/main" val="399886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79A518FF-16E7-4C91-A596-322E5F6B79C5}" type="datetime1">
              <a:rPr lang="ru-RU"/>
              <a:pPr>
                <a:defRPr/>
              </a:pPr>
              <a:t>28.01.2020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fld id="{664757FF-DDA5-4FF7-8BFB-6F46C8DAE5D9}" type="slidenum">
              <a:rPr lang="ru-RU" altLang="ru-RU"/>
              <a:pPr/>
              <a:t>‹#›</a:t>
            </a:fld>
            <a:endParaRPr lang="ru-RU" altLang="ru-RU"/>
          </a:p>
        </p:txBody>
      </p:sp>
    </p:spTree>
    <p:extLst>
      <p:ext uri="{BB962C8B-B14F-4D97-AF65-F5344CB8AC3E}">
        <p14:creationId xmlns:p14="http://schemas.microsoft.com/office/powerpoint/2010/main" val="1089284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5A149DB1-CC00-4829-93FE-1C7E7A3039FC}" type="datetime1">
              <a:rPr lang="ru-RU"/>
              <a:pPr>
                <a:defRPr/>
              </a:pPr>
              <a:t>28.01.2020</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fld id="{7BA4ABD4-915D-4DC7-A069-C3B8C71C7EE4}" type="slidenum">
              <a:rPr lang="ru-RU" altLang="ru-RU"/>
              <a:pPr/>
              <a:t>‹#›</a:t>
            </a:fld>
            <a:endParaRPr lang="ru-RU" altLang="ru-RU"/>
          </a:p>
        </p:txBody>
      </p:sp>
    </p:spTree>
    <p:extLst>
      <p:ext uri="{BB962C8B-B14F-4D97-AF65-F5344CB8AC3E}">
        <p14:creationId xmlns:p14="http://schemas.microsoft.com/office/powerpoint/2010/main" val="2966725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EAF20A61-3AE5-4A23-820F-201FC63852B1}" type="datetime1">
              <a:rPr lang="ru-RU"/>
              <a:pPr>
                <a:defRPr/>
              </a:pPr>
              <a:t>28.01.2020</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fld id="{61DF46B5-9030-4594-81C7-4677BEA3773F}" type="slidenum">
              <a:rPr lang="ru-RU" altLang="ru-RU"/>
              <a:pPr/>
              <a:t>‹#›</a:t>
            </a:fld>
            <a:endParaRPr lang="ru-RU" altLang="ru-RU"/>
          </a:p>
        </p:txBody>
      </p:sp>
    </p:spTree>
    <p:extLst>
      <p:ext uri="{BB962C8B-B14F-4D97-AF65-F5344CB8AC3E}">
        <p14:creationId xmlns:p14="http://schemas.microsoft.com/office/powerpoint/2010/main" val="1699111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353E36F-8FFD-4EDA-BC38-0CC1B7855957}" type="datetime1">
              <a:rPr lang="ru-RU"/>
              <a:pPr>
                <a:defRPr/>
              </a:pPr>
              <a:t>28.01.2020</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fld id="{1C8FC6B1-5330-44F9-9797-BE4B94EB06DE}" type="slidenum">
              <a:rPr lang="ru-RU" altLang="ru-RU"/>
              <a:pPr/>
              <a:t>‹#›</a:t>
            </a:fld>
            <a:endParaRPr lang="ru-RU" altLang="ru-RU"/>
          </a:p>
        </p:txBody>
      </p:sp>
    </p:spTree>
    <p:extLst>
      <p:ext uri="{BB962C8B-B14F-4D97-AF65-F5344CB8AC3E}">
        <p14:creationId xmlns:p14="http://schemas.microsoft.com/office/powerpoint/2010/main" val="155090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D47C3BAD-6246-4117-ACBE-FA74E8AB1C33}" type="datetime1">
              <a:rPr lang="ru-RU"/>
              <a:pPr>
                <a:defRPr/>
              </a:pPr>
              <a:t>28.01.2020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fld id="{25B48E0B-3DB2-4605-A534-97EBE1F0B2BB}" type="slidenum">
              <a:rPr lang="ru-RU" altLang="ru-RU"/>
              <a:pPr/>
              <a:t>‹#›</a:t>
            </a:fld>
            <a:endParaRPr lang="ru-RU" altLang="ru-RU"/>
          </a:p>
        </p:txBody>
      </p:sp>
    </p:spTree>
    <p:extLst>
      <p:ext uri="{BB962C8B-B14F-4D97-AF65-F5344CB8AC3E}">
        <p14:creationId xmlns:p14="http://schemas.microsoft.com/office/powerpoint/2010/main" val="3159379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FF65A97E-F36C-42E4-B120-0A9625DCCBDF}" type="datetime1">
              <a:rPr lang="ru-RU"/>
              <a:pPr>
                <a:defRPr/>
              </a:pPr>
              <a:t>28.01.2020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fld id="{FE244BC8-C3CD-415B-96F7-FE346157FF62}" type="slidenum">
              <a:rPr lang="ru-RU" altLang="ru-RU"/>
              <a:pPr/>
              <a:t>‹#›</a:t>
            </a:fld>
            <a:endParaRPr lang="ru-RU" altLang="ru-RU"/>
          </a:p>
        </p:txBody>
      </p:sp>
    </p:spTree>
    <p:extLst>
      <p:ext uri="{BB962C8B-B14F-4D97-AF65-F5344CB8AC3E}">
        <p14:creationId xmlns:p14="http://schemas.microsoft.com/office/powerpoint/2010/main" val="3889558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endParaRPr lang="en-US" altLang="ru-RU"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E5BD6D0-B88F-4ACB-BD32-13A0CF41AAE4}" type="datetime1">
              <a:rPr lang="ru-RU"/>
              <a:pPr>
                <a:defRPr/>
              </a:pPr>
              <a:t>28.01.2020</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F89A32F3-01C1-48A7-B1E1-D57516696929}"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a:spLocks noChangeArrowheads="1"/>
          </p:cNvSpPr>
          <p:nvPr/>
        </p:nvSpPr>
        <p:spPr bwMode="auto">
          <a:xfrm>
            <a:off x="1143000" y="6142038"/>
            <a:ext cx="9906000" cy="460375"/>
          </a:xfrm>
          <a:prstGeom prst="rect">
            <a:avLst/>
          </a:prstGeom>
          <a:noFill/>
          <a:ln>
            <a:noFill/>
          </a:ln>
          <a:extLst/>
        </p:spPr>
        <p:txBody>
          <a:bodyPr>
            <a:spAutoFit/>
          </a:bodyPr>
          <a:lstStyle/>
          <a:p>
            <a:pPr algn="ctr" defTabSz="684935" fontAlgn="auto">
              <a:spcBef>
                <a:spcPts val="0"/>
              </a:spcBef>
              <a:spcAft>
                <a:spcPts val="0"/>
              </a:spcAft>
              <a:buClr>
                <a:srgbClr val="0070CE"/>
              </a:buClr>
              <a:buSzPct val="100000"/>
              <a:defRPr/>
            </a:pPr>
            <a:r>
              <a:rPr lang="ru-RU" sz="2400" b="1" cap="small" dirty="0" smtClean="0">
                <a:solidFill>
                  <a:srgbClr val="002060"/>
                </a:solidFill>
                <a:ea typeface="Tahoma" panose="020B0604030504040204" pitchFamily="34" charset="0"/>
              </a:rPr>
              <a:t>2020 </a:t>
            </a:r>
            <a:r>
              <a:rPr lang="ru-RU" sz="2400" b="1" cap="small" dirty="0">
                <a:solidFill>
                  <a:srgbClr val="002060"/>
                </a:solidFill>
                <a:ea typeface="Tahoma" panose="020B0604030504040204" pitchFamily="34" charset="0"/>
              </a:rPr>
              <a:t>год</a:t>
            </a:r>
          </a:p>
        </p:txBody>
      </p:sp>
      <p:pic>
        <p:nvPicPr>
          <p:cNvPr id="20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6263" y="174625"/>
            <a:ext cx="879475" cy="881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Заголовок 1"/>
          <p:cNvSpPr txBox="1">
            <a:spLocks/>
          </p:cNvSpPr>
          <p:nvPr/>
        </p:nvSpPr>
        <p:spPr bwMode="auto">
          <a:xfrm>
            <a:off x="0" y="1268413"/>
            <a:ext cx="12192000" cy="571500"/>
          </a:xfrm>
          <a:prstGeom prst="rect">
            <a:avLst/>
          </a:prstGeom>
          <a:noFill/>
          <a:ln w="9525">
            <a:noFill/>
            <a:miter lim="800000"/>
            <a:headEnd/>
            <a:tailEnd/>
          </a:ln>
        </p:spPr>
        <p:txBody>
          <a:bodyPr anchor="ctr"/>
          <a:lstStyle/>
          <a:p>
            <a:pPr algn="ctr" defTabSz="684935" fontAlgn="auto">
              <a:spcBef>
                <a:spcPts val="0"/>
              </a:spcBef>
              <a:spcAft>
                <a:spcPts val="0"/>
              </a:spcAft>
              <a:buClr>
                <a:srgbClr val="0070CE"/>
              </a:buClr>
              <a:buSzPct val="100000"/>
              <a:defRPr/>
            </a:pPr>
            <a:r>
              <a:rPr lang="ru-RU" sz="2400" b="1" cap="small" dirty="0">
                <a:solidFill>
                  <a:srgbClr val="002060"/>
                </a:solidFill>
                <a:ea typeface="Tahoma" panose="020B0604030504040204" pitchFamily="34" charset="0"/>
              </a:rPr>
              <a:t>МИНИСТЕРСТВО НАЦИОНАЛЬНОЙ ЭКОНОМИКИ </a:t>
            </a:r>
          </a:p>
          <a:p>
            <a:pPr algn="ctr" defTabSz="684935" fontAlgn="auto">
              <a:spcBef>
                <a:spcPts val="0"/>
              </a:spcBef>
              <a:spcAft>
                <a:spcPts val="0"/>
              </a:spcAft>
              <a:buClr>
                <a:srgbClr val="0070CE"/>
              </a:buClr>
              <a:buSzPct val="100000"/>
              <a:defRPr/>
            </a:pPr>
            <a:r>
              <a:rPr lang="ru-RU" sz="2400" b="1" cap="small" dirty="0">
                <a:solidFill>
                  <a:srgbClr val="002060"/>
                </a:solidFill>
                <a:ea typeface="Tahoma" panose="020B0604030504040204" pitchFamily="34" charset="0"/>
              </a:rPr>
              <a:t>РЕСПУБЛИКИ КАЗАХСТАН</a:t>
            </a:r>
          </a:p>
        </p:txBody>
      </p:sp>
      <p:graphicFrame>
        <p:nvGraphicFramePr>
          <p:cNvPr id="2" name="Таблица 1"/>
          <p:cNvGraphicFramePr>
            <a:graphicFrameLocks noGrp="1"/>
          </p:cNvGraphicFramePr>
          <p:nvPr>
            <p:extLst>
              <p:ext uri="{D42A27DB-BD31-4B8C-83A1-F6EECF244321}">
                <p14:modId xmlns:p14="http://schemas.microsoft.com/office/powerpoint/2010/main" val="565162039"/>
              </p:ext>
            </p:extLst>
          </p:nvPr>
        </p:nvGraphicFramePr>
        <p:xfrm>
          <a:off x="263525" y="2224088"/>
          <a:ext cx="11623675" cy="2611437"/>
        </p:xfrm>
        <a:graphic>
          <a:graphicData uri="http://schemas.openxmlformats.org/drawingml/2006/table">
            <a:tbl>
              <a:tblPr firstRow="1" bandRow="1">
                <a:tableStyleId>{BC89EF96-8CEA-46FF-86C4-4CE0E7609802}</a:tableStyleId>
              </a:tblPr>
              <a:tblGrid>
                <a:gridCol w="11623675"/>
              </a:tblGrid>
              <a:tr h="2611437">
                <a:tc>
                  <a:txBody>
                    <a:bodyPr/>
                    <a:lstStyle/>
                    <a:p>
                      <a:pPr marL="0" marR="0" indent="0" algn="ctr" defTabSz="684935" rtl="0" eaLnBrk="1" fontAlgn="auto" latinLnBrk="0" hangingPunct="1">
                        <a:lnSpc>
                          <a:spcPct val="100000"/>
                        </a:lnSpc>
                        <a:spcBef>
                          <a:spcPts val="0"/>
                        </a:spcBef>
                        <a:spcAft>
                          <a:spcPts val="0"/>
                        </a:spcAft>
                        <a:buClr>
                          <a:srgbClr val="0070CE"/>
                        </a:buClr>
                        <a:buSzPct val="100000"/>
                        <a:buFontTx/>
                        <a:buNone/>
                        <a:tabLst/>
                        <a:defRPr/>
                      </a:pPr>
                      <a:r>
                        <a:rPr lang="ru-RU" sz="3200" b="1" kern="1200" cap="small" baseline="0" dirty="0" smtClean="0">
                          <a:solidFill>
                            <a:srgbClr val="002060"/>
                          </a:solidFill>
                          <a:latin typeface="Arial" pitchFamily="34" charset="0"/>
                          <a:ea typeface="Tahoma" panose="020B0604030504040204" pitchFamily="34" charset="0"/>
                          <a:cs typeface="Arial" pitchFamily="34" charset="0"/>
                        </a:rPr>
                        <a:t>Изменения в налоговом законодательстве с 2020 года </a:t>
                      </a:r>
                      <a:br>
                        <a:rPr lang="ru-RU" sz="3200" b="1" kern="1200" cap="small" baseline="0" dirty="0" smtClean="0">
                          <a:solidFill>
                            <a:srgbClr val="002060"/>
                          </a:solidFill>
                          <a:latin typeface="Arial" pitchFamily="34" charset="0"/>
                          <a:ea typeface="Tahoma" panose="020B0604030504040204" pitchFamily="34" charset="0"/>
                          <a:cs typeface="Arial" pitchFamily="34" charset="0"/>
                        </a:rPr>
                      </a:br>
                      <a:r>
                        <a:rPr lang="ru-RU" sz="3200" b="1" kern="1200" cap="small" baseline="0" dirty="0" smtClean="0">
                          <a:solidFill>
                            <a:srgbClr val="002060"/>
                          </a:solidFill>
                          <a:latin typeface="Arial" pitchFamily="34" charset="0"/>
                          <a:ea typeface="Tahoma" panose="020B0604030504040204" pitchFamily="34" charset="0"/>
                          <a:cs typeface="Arial" pitchFamily="34" charset="0"/>
                        </a:rPr>
                        <a:t>и планируемые изменения</a:t>
                      </a:r>
                    </a:p>
                  </a:txBody>
                  <a:tcPr marL="91442" marR="91442" marT="45722" marB="45722" anchor="ctr">
                    <a:lnL w="38100" cap="flat" cmpd="sng" algn="ctr">
                      <a:noFill/>
                      <a:prstDash val="sysDashDotDot"/>
                      <a:round/>
                      <a:headEnd type="none" w="med" len="med"/>
                      <a:tailEnd type="none" w="med" len="med"/>
                    </a:lnL>
                    <a:lnR w="38100" cap="flat" cmpd="sng" algn="ctr">
                      <a:noFill/>
                      <a:prstDash val="sysDashDotDot"/>
                      <a:round/>
                      <a:headEnd type="none" w="med" len="med"/>
                      <a:tailEnd type="none" w="med" len="med"/>
                    </a:lnR>
                    <a:lnT w="38100" cap="flat" cmpd="sng" algn="ctr">
                      <a:solidFill>
                        <a:schemeClr val="tx2">
                          <a:lumMod val="75000"/>
                        </a:schemeClr>
                      </a:solidFill>
                      <a:prstDash val="dash"/>
                      <a:round/>
                      <a:headEnd type="none" w="med" len="med"/>
                      <a:tailEnd type="none" w="med" len="med"/>
                    </a:lnT>
                    <a:lnB w="38100" cap="flat" cmpd="sng" algn="ctr">
                      <a:solidFill>
                        <a:schemeClr val="tx2">
                          <a:lumMod val="75000"/>
                        </a:schemeClr>
                      </a:solidFill>
                      <a:prstDash val="dash"/>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19850"/>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7E4723A1-D4CD-4EA7-AA44-FDCBF64B576F}" type="slidenum">
              <a:rPr lang="ru-RU" altLang="ru-RU">
                <a:solidFill>
                  <a:srgbClr val="898989"/>
                </a:solidFill>
              </a:rPr>
              <a:pPr/>
              <a:t>9</a:t>
            </a:fld>
            <a:endParaRPr lang="ru-RU" altLang="ru-RU" dirty="0">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4935" fontAlgn="auto">
              <a:lnSpc>
                <a:spcPts val="1800"/>
              </a:lnSpc>
              <a:spcBef>
                <a:spcPts val="0"/>
              </a:spcBef>
              <a:spcAft>
                <a:spcPts val="0"/>
              </a:spcAft>
              <a:buClr>
                <a:srgbClr val="0070CE"/>
              </a:buClr>
              <a:buSzPct val="100000"/>
              <a:defRPr/>
            </a:pPr>
            <a:r>
              <a:rPr lang="en-US" altLang="ru-RU" sz="2800" b="1" cap="small" dirty="0">
                <a:solidFill>
                  <a:srgbClr val="002060"/>
                </a:solidFill>
                <a:latin typeface="Arial" pitchFamily="34" charset="0"/>
                <a:ea typeface="Tahoma" panose="020B0604030504040204" pitchFamily="34" charset="0"/>
                <a:cs typeface="Arial" pitchFamily="34" charset="0"/>
              </a:rPr>
              <a:t>II</a:t>
            </a:r>
            <a:r>
              <a:rPr lang="ru-RU" altLang="ru-RU" sz="2800" b="1" cap="small" dirty="0">
                <a:solidFill>
                  <a:srgbClr val="002060"/>
                </a:solidFill>
                <a:latin typeface="Arial" pitchFamily="34" charset="0"/>
                <a:ea typeface="Tahoma" panose="020B0604030504040204" pitchFamily="34" charset="0"/>
                <a:cs typeface="Arial" pitchFamily="34" charset="0"/>
              </a:rPr>
              <a:t>.</a:t>
            </a:r>
            <a:r>
              <a:rPr lang="ru-RU" sz="2800" b="1" cap="small" dirty="0">
                <a:solidFill>
                  <a:srgbClr val="002060"/>
                </a:solidFill>
                <a:latin typeface="Arial" pitchFamily="34" charset="0"/>
                <a:ea typeface="Tahoma" panose="020B0604030504040204" pitchFamily="34" charset="0"/>
                <a:cs typeface="Arial" pitchFamily="34" charset="0"/>
              </a:rPr>
              <a:t> Стимулирование </a:t>
            </a:r>
            <a:r>
              <a:rPr lang="ru-RU" sz="2800" b="1" cap="small" dirty="0" smtClean="0">
                <a:solidFill>
                  <a:srgbClr val="002060"/>
                </a:solidFill>
                <a:latin typeface="Arial" pitchFamily="34" charset="0"/>
                <a:ea typeface="Tahoma" panose="020B0604030504040204" pitchFamily="34" charset="0"/>
                <a:cs typeface="Arial" pitchFamily="34" charset="0"/>
              </a:rPr>
              <a:t>инвестиций</a:t>
            </a:r>
            <a:r>
              <a:rPr lang="ru-RU" sz="2800" b="1" cap="small" dirty="0">
                <a:solidFill>
                  <a:srgbClr val="002060"/>
                </a:solidFill>
                <a:latin typeface="Arial" pitchFamily="34" charset="0"/>
                <a:ea typeface="Tahoma" panose="020B0604030504040204" pitchFamily="34" charset="0"/>
                <a:cs typeface="Arial" pitchFamily="34" charset="0"/>
              </a:rPr>
              <a:t> </a:t>
            </a:r>
            <a:r>
              <a:rPr lang="ru-RU" sz="2800" b="1" cap="small" dirty="0" smtClean="0">
                <a:solidFill>
                  <a:srgbClr val="002060"/>
                </a:solidFill>
                <a:latin typeface="Arial" pitchFamily="34" charset="0"/>
                <a:ea typeface="Tahoma" panose="020B0604030504040204" pitchFamily="34" charset="0"/>
                <a:cs typeface="Arial" pitchFamily="34" charset="0"/>
              </a:rPr>
              <a:t>(1/3) </a:t>
            </a:r>
            <a:endParaRPr lang="ru-RU" sz="2800" b="1" cap="small" dirty="0">
              <a:solidFill>
                <a:srgbClr val="002060"/>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126" name="Прямоугольник 1"/>
          <p:cNvSpPr>
            <a:spLocks noChangeArrowheads="1"/>
          </p:cNvSpPr>
          <p:nvPr/>
        </p:nvSpPr>
        <p:spPr bwMode="auto">
          <a:xfrm>
            <a:off x="0" y="849313"/>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5127" name="TextBox 2"/>
          <p:cNvSpPr txBox="1">
            <a:spLocks noChangeArrowheads="1"/>
          </p:cNvSpPr>
          <p:nvPr/>
        </p:nvSpPr>
        <p:spPr bwMode="auto">
          <a:xfrm>
            <a:off x="85725" y="849313"/>
            <a:ext cx="12020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a:latin typeface="Arial" panose="020B0604020202020204" pitchFamily="34" charset="0"/>
              </a:rPr>
              <a:t>1. Инвестиционный налоговый кредит. </a:t>
            </a:r>
          </a:p>
          <a:p>
            <a:pPr algn="just">
              <a:buClr>
                <a:schemeClr val="tx2"/>
              </a:buClr>
            </a:pPr>
            <a:endParaRPr lang="ru-RU" altLang="ru-RU" sz="100" b="1">
              <a:latin typeface="Arial" panose="020B0604020202020204" pitchFamily="34" charset="0"/>
            </a:endParaRPr>
          </a:p>
        </p:txBody>
      </p:sp>
      <p:sp>
        <p:nvSpPr>
          <p:cNvPr id="5128" name="Прямоугольник 1"/>
          <p:cNvSpPr>
            <a:spLocks noChangeArrowheads="1"/>
          </p:cNvSpPr>
          <p:nvPr/>
        </p:nvSpPr>
        <p:spPr bwMode="auto">
          <a:xfrm>
            <a:off x="0" y="2443922"/>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5129" name="TextBox 2"/>
          <p:cNvSpPr txBox="1">
            <a:spLocks noChangeArrowheads="1"/>
          </p:cNvSpPr>
          <p:nvPr/>
        </p:nvSpPr>
        <p:spPr bwMode="auto">
          <a:xfrm>
            <a:off x="74613" y="2456874"/>
            <a:ext cx="12020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a:latin typeface="Arial" panose="020B0604020202020204" pitchFamily="34" charset="0"/>
              </a:rPr>
              <a:t>2. Стимулы для инвестиционных контрактов по легкой и пищевой промышленности </a:t>
            </a:r>
            <a:endParaRPr lang="ru-RU" altLang="ru-RU" sz="100" b="1">
              <a:latin typeface="Arial" panose="020B0604020202020204" pitchFamily="34" charset="0"/>
            </a:endParaRPr>
          </a:p>
        </p:txBody>
      </p:sp>
      <p:sp>
        <p:nvSpPr>
          <p:cNvPr id="5130" name="Прямоугольник 1"/>
          <p:cNvSpPr>
            <a:spLocks noChangeArrowheads="1"/>
          </p:cNvSpPr>
          <p:nvPr/>
        </p:nvSpPr>
        <p:spPr bwMode="auto">
          <a:xfrm>
            <a:off x="0" y="4098855"/>
            <a:ext cx="12106275" cy="62547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5131" name="TextBox 2"/>
          <p:cNvSpPr txBox="1">
            <a:spLocks noChangeArrowheads="1"/>
          </p:cNvSpPr>
          <p:nvPr/>
        </p:nvSpPr>
        <p:spPr bwMode="auto">
          <a:xfrm>
            <a:off x="85725" y="4098855"/>
            <a:ext cx="12020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3. Стимулы по НДС </a:t>
            </a:r>
            <a:r>
              <a:rPr lang="ru-RU" altLang="ru-RU" b="1" dirty="0" smtClean="0">
                <a:latin typeface="Arial" panose="020B0604020202020204" pitchFamily="34" charset="0"/>
              </a:rPr>
              <a:t>и таможенным пошлинам на </a:t>
            </a:r>
            <a:r>
              <a:rPr lang="ru-RU" altLang="ru-RU" b="1" dirty="0">
                <a:latin typeface="Arial" panose="020B0604020202020204" pitchFamily="34" charset="0"/>
              </a:rPr>
              <a:t>импорт сырья для производства и реализации компонентов транспортных средств и сельхоз техники. </a:t>
            </a:r>
            <a:endParaRPr lang="ru-RU" altLang="ru-RU" sz="100" b="1" dirty="0">
              <a:latin typeface="Arial" panose="020B0604020202020204" pitchFamily="34" charset="0"/>
            </a:endParaRPr>
          </a:p>
        </p:txBody>
      </p:sp>
      <p:sp>
        <p:nvSpPr>
          <p:cNvPr id="5134" name="Прямоугольник 13"/>
          <p:cNvSpPr>
            <a:spLocks noChangeArrowheads="1"/>
          </p:cNvSpPr>
          <p:nvPr/>
        </p:nvSpPr>
        <p:spPr bwMode="auto">
          <a:xfrm>
            <a:off x="0" y="1222375"/>
            <a:ext cx="12095163"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dirty="0">
                <a:latin typeface="Arial" panose="020B0604020202020204" pitchFamily="34" charset="0"/>
              </a:rPr>
              <a:t>В течение 3 лет не будут уплачиваться суммы КПН и налога на имущество (отсрочка). Начисленные за этот период налоги будут уплачиваться в течение последующих 3 лет. Цель: привлечение новых инвестиций через снижение нагрузки на инвесторов. Эффект: новые объекты, производства, дополнительные рабочие места</a:t>
            </a:r>
          </a:p>
        </p:txBody>
      </p:sp>
      <p:sp>
        <p:nvSpPr>
          <p:cNvPr id="5135" name="Прямоугольник 26"/>
          <p:cNvSpPr>
            <a:spLocks noChangeArrowheads="1"/>
          </p:cNvSpPr>
          <p:nvPr/>
        </p:nvSpPr>
        <p:spPr bwMode="auto">
          <a:xfrm>
            <a:off x="-11112" y="2839462"/>
            <a:ext cx="1209516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dirty="0">
                <a:latin typeface="Arial" panose="020B0604020202020204" pitchFamily="34" charset="0"/>
              </a:rPr>
              <a:t>Условия заключения инвестиционных контрактов по приоритетным проектам, где предусмотрены льготы по КПН, земельному и имущественному налогу,  предполагают вложение инвестиций в размере не менее 2 млн. МРП (5 млрд. тенге).  Предлагается снижение порога в 2 раза для легкой и пищевой промышленности. Эффект: новые инвестиции в отрасли легкой и пищевой промышленности.</a:t>
            </a:r>
          </a:p>
        </p:txBody>
      </p:sp>
      <p:sp>
        <p:nvSpPr>
          <p:cNvPr id="5136" name="Прямоугольник 27"/>
          <p:cNvSpPr>
            <a:spLocks noChangeArrowheads="1"/>
          </p:cNvSpPr>
          <p:nvPr/>
        </p:nvSpPr>
        <p:spPr bwMode="auto">
          <a:xfrm>
            <a:off x="0" y="4729092"/>
            <a:ext cx="1210627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dirty="0" smtClean="0">
                <a:latin typeface="Arial" panose="020B0604020202020204" pitchFamily="34" charset="0"/>
              </a:rPr>
              <a:t>Импорт </a:t>
            </a:r>
            <a:r>
              <a:rPr lang="ru-RU" altLang="ru-RU" sz="1400" i="1" dirty="0">
                <a:latin typeface="Arial" panose="020B0604020202020204" pitchFamily="34" charset="0"/>
              </a:rPr>
              <a:t>компонентов для производства транспортных средств и с/х техники освобождается от НДС. Предлагается аналогичная льгота для производства самих </a:t>
            </a:r>
            <a:r>
              <a:rPr lang="ru-RU" altLang="ru-RU" sz="1400" i="1" dirty="0" smtClean="0">
                <a:latin typeface="Arial" panose="020B0604020202020204" pitchFamily="34" charset="0"/>
              </a:rPr>
              <a:t>компонентов, что увеличит долю казахстанского содержания в отечественных автомобилях. </a:t>
            </a:r>
            <a:r>
              <a:rPr lang="ru-RU" altLang="ru-RU" sz="1400" i="1" dirty="0">
                <a:latin typeface="Arial" panose="020B0604020202020204" pitchFamily="34" charset="0"/>
              </a:rPr>
              <a:t>Цель: повышение инвестиционной привлекательности отраслей обрабатывающей промышленности и машиностроения, создание новых производств в Казахстане. Эффект: увеличение объема производства с 25 тыс. до 120 тыс. и создание новых 2600 рабочих мест к 2025 году</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39275" y="6432550"/>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39578BE-4ABC-4482-9356-F59F584F3BA2}" type="slidenum">
              <a:rPr lang="ru-RU" altLang="ru-RU">
                <a:solidFill>
                  <a:srgbClr val="898989"/>
                </a:solidFill>
              </a:rPr>
              <a:pPr/>
              <a:t>10</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4935" fontAlgn="auto">
              <a:lnSpc>
                <a:spcPts val="1800"/>
              </a:lnSpc>
              <a:spcBef>
                <a:spcPts val="0"/>
              </a:spcBef>
              <a:spcAft>
                <a:spcPts val="0"/>
              </a:spcAft>
              <a:buClr>
                <a:srgbClr val="0070CE"/>
              </a:buClr>
              <a:buSzPct val="100000"/>
              <a:defRPr/>
            </a:pPr>
            <a:r>
              <a:rPr lang="en-US" altLang="ru-RU" sz="2800" b="1" cap="small" dirty="0">
                <a:solidFill>
                  <a:srgbClr val="002060"/>
                </a:solidFill>
                <a:latin typeface="Arial" pitchFamily="34" charset="0"/>
                <a:ea typeface="Tahoma" panose="020B0604030504040204" pitchFamily="34" charset="0"/>
                <a:cs typeface="Arial" pitchFamily="34" charset="0"/>
              </a:rPr>
              <a:t>II</a:t>
            </a:r>
            <a:r>
              <a:rPr lang="ru-RU" altLang="ru-RU" sz="2800" b="1" cap="small" dirty="0">
                <a:solidFill>
                  <a:srgbClr val="002060"/>
                </a:solidFill>
                <a:latin typeface="Arial" pitchFamily="34" charset="0"/>
                <a:ea typeface="Tahoma" panose="020B0604030504040204" pitchFamily="34" charset="0"/>
                <a:cs typeface="Arial" pitchFamily="34" charset="0"/>
              </a:rPr>
              <a:t>.</a:t>
            </a:r>
            <a:r>
              <a:rPr lang="ru-RU" sz="2800" b="1" cap="small" dirty="0">
                <a:solidFill>
                  <a:srgbClr val="002060"/>
                </a:solidFill>
                <a:latin typeface="Arial" pitchFamily="34" charset="0"/>
                <a:ea typeface="Tahoma" panose="020B0604030504040204" pitchFamily="34" charset="0"/>
                <a:cs typeface="Arial" pitchFamily="34" charset="0"/>
              </a:rPr>
              <a:t> Стимулирование </a:t>
            </a:r>
            <a:r>
              <a:rPr lang="ru-RU" sz="2800" b="1" cap="small" dirty="0" smtClean="0">
                <a:solidFill>
                  <a:srgbClr val="002060"/>
                </a:solidFill>
                <a:latin typeface="Arial" pitchFamily="34" charset="0"/>
                <a:ea typeface="Tahoma" panose="020B0604030504040204" pitchFamily="34" charset="0"/>
                <a:cs typeface="Arial" pitchFamily="34" charset="0"/>
              </a:rPr>
              <a:t>инвестиций</a:t>
            </a:r>
            <a:r>
              <a:rPr lang="ru-RU" sz="2800" b="1" cap="small" dirty="0">
                <a:solidFill>
                  <a:srgbClr val="002060"/>
                </a:solidFill>
                <a:latin typeface="Arial" pitchFamily="34" charset="0"/>
                <a:ea typeface="Tahoma" panose="020B0604030504040204" pitchFamily="34" charset="0"/>
                <a:cs typeface="Arial" pitchFamily="34" charset="0"/>
              </a:rPr>
              <a:t> </a:t>
            </a:r>
            <a:r>
              <a:rPr lang="ru-RU" sz="2800" b="1" cap="small" dirty="0" smtClean="0">
                <a:solidFill>
                  <a:srgbClr val="002060"/>
                </a:solidFill>
                <a:latin typeface="Arial" pitchFamily="34" charset="0"/>
                <a:ea typeface="Tahoma" panose="020B0604030504040204" pitchFamily="34" charset="0"/>
                <a:cs typeface="Arial" pitchFamily="34" charset="0"/>
              </a:rPr>
              <a:t>(2/3) </a:t>
            </a:r>
            <a:endParaRPr lang="ru-RU" sz="2800" b="1" cap="small" dirty="0">
              <a:solidFill>
                <a:srgbClr val="002060"/>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149" name="Прямоугольник 1"/>
          <p:cNvSpPr>
            <a:spLocks noChangeArrowheads="1"/>
          </p:cNvSpPr>
          <p:nvPr/>
        </p:nvSpPr>
        <p:spPr bwMode="auto">
          <a:xfrm>
            <a:off x="0" y="760413"/>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6150" name="TextBox 2"/>
          <p:cNvSpPr txBox="1">
            <a:spLocks noChangeArrowheads="1"/>
          </p:cNvSpPr>
          <p:nvPr/>
        </p:nvSpPr>
        <p:spPr bwMode="auto">
          <a:xfrm>
            <a:off x="0" y="760413"/>
            <a:ext cx="117903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4. </a:t>
            </a:r>
            <a:r>
              <a:rPr lang="ru-RU" altLang="ru-RU" b="1" dirty="0">
                <a:latin typeface="Arial" panose="020B0604020202020204" pitchFamily="34" charset="0"/>
              </a:rPr>
              <a:t>Стимулы для создания нового вида связи 5G</a:t>
            </a:r>
          </a:p>
          <a:p>
            <a:pPr algn="just">
              <a:buClr>
                <a:schemeClr val="tx2"/>
              </a:buClr>
            </a:pPr>
            <a:endParaRPr lang="ru-RU" altLang="ru-RU" sz="100" b="1" dirty="0">
              <a:latin typeface="Arial" panose="020B0604020202020204" pitchFamily="34" charset="0"/>
            </a:endParaRPr>
          </a:p>
        </p:txBody>
      </p:sp>
      <p:sp>
        <p:nvSpPr>
          <p:cNvPr id="6155" name="Прямоугольник 21"/>
          <p:cNvSpPr>
            <a:spLocks noChangeArrowheads="1"/>
          </p:cNvSpPr>
          <p:nvPr/>
        </p:nvSpPr>
        <p:spPr bwMode="auto">
          <a:xfrm>
            <a:off x="0" y="1158875"/>
            <a:ext cx="121062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dirty="0">
                <a:latin typeface="Arial" panose="020B0604020202020204" pitchFamily="34" charset="0"/>
              </a:rPr>
              <a:t>Предлагается коэффициент 0,1 для платы за РЧС. Цель: стимулирование инвестиций в реализацию новых проектов в отрасли телекоммуникаций. Эффект: обеспечение высокоскоростным интернетом 5 млн. человек в селах, инвестиции в размере более 500 млрд. тенге до 2030 года (85 млрд. тенге за счет снижения платы)</a:t>
            </a:r>
          </a:p>
        </p:txBody>
      </p:sp>
      <p:sp>
        <p:nvSpPr>
          <p:cNvPr id="10" name="TextBox 2"/>
          <p:cNvSpPr txBox="1">
            <a:spLocks noChangeArrowheads="1"/>
          </p:cNvSpPr>
          <p:nvPr/>
        </p:nvSpPr>
        <p:spPr bwMode="auto">
          <a:xfrm>
            <a:off x="0" y="2103258"/>
            <a:ext cx="117903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spcAft>
                <a:spcPts val="600"/>
              </a:spcAft>
            </a:pPr>
            <a:r>
              <a:rPr lang="ru-RU" altLang="ru-RU" b="1" dirty="0" smtClean="0">
                <a:latin typeface="Arial" panose="020B0604020202020204" pitchFamily="34" charset="0"/>
              </a:rPr>
              <a:t>РАЗВИТИЕ ИСКУССТВЕННОГО ИНТЕЛЛЕКТА</a:t>
            </a:r>
          </a:p>
          <a:p>
            <a:pPr algn="just">
              <a:buClr>
                <a:schemeClr val="tx2"/>
              </a:buClr>
            </a:pPr>
            <a:endParaRPr lang="ru-RU" altLang="ru-RU" sz="100" b="1" dirty="0">
              <a:latin typeface="Arial" panose="020B0604020202020204" pitchFamily="34" charset="0"/>
            </a:endParaRPr>
          </a:p>
        </p:txBody>
      </p:sp>
      <p:pic>
        <p:nvPicPr>
          <p:cNvPr id="11" name="Picture 3"/>
          <p:cNvPicPr>
            <a:picLocks noChangeAspect="1" noChangeArrowheads="1"/>
          </p:cNvPicPr>
          <p:nvPr/>
        </p:nvPicPr>
        <p:blipFill>
          <a:blip r:embed="rId2" cstate="print">
            <a:clrChange>
              <a:clrFrom>
                <a:srgbClr val="000000"/>
              </a:clrFrom>
              <a:clrTo>
                <a:srgbClr val="000000">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64930" y="2772201"/>
            <a:ext cx="900000" cy="900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3" name="Picture 4"/>
          <p:cNvPicPr>
            <a:picLocks noChangeAspect="1" noChangeArrowheads="1"/>
          </p:cNvPicPr>
          <p:nvPr/>
        </p:nvPicPr>
        <p:blipFill>
          <a:blip r:embed="rId3">
            <a:clrChange>
              <a:clrFrom>
                <a:srgbClr val="000000"/>
              </a:clrFrom>
              <a:clrTo>
                <a:srgbClr val="000000">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48457" y="2778212"/>
            <a:ext cx="905000" cy="900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4" name="Picture 5"/>
          <p:cNvPicPr>
            <a:picLocks noChangeAspect="1" noChangeArrowheads="1"/>
          </p:cNvPicPr>
          <p:nvPr/>
        </p:nvPicPr>
        <p:blipFill>
          <a:blip r:embed="rId4">
            <a:clrChange>
              <a:clrFrom>
                <a:srgbClr val="000000"/>
              </a:clrFrom>
              <a:clrTo>
                <a:srgbClr val="000000">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80300" y="2772201"/>
            <a:ext cx="900000" cy="900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6" name="Picture 6"/>
          <p:cNvPicPr>
            <a:picLocks noChangeAspect="1" noChangeArrowheads="1"/>
          </p:cNvPicPr>
          <p:nvPr/>
        </p:nvPicPr>
        <p:blipFill>
          <a:blip r:embed="rId5">
            <a:clrChange>
              <a:clrFrom>
                <a:srgbClr val="000000"/>
              </a:clrFrom>
              <a:clrTo>
                <a:srgbClr val="000000">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64930" y="4694878"/>
            <a:ext cx="900000" cy="900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7" name="Picture 7"/>
          <p:cNvPicPr>
            <a:picLocks noChangeAspect="1" noChangeArrowheads="1"/>
          </p:cNvPicPr>
          <p:nvPr/>
        </p:nvPicPr>
        <p:blipFill>
          <a:blip r:embed="rId6">
            <a:clrChange>
              <a:clrFrom>
                <a:srgbClr val="000000"/>
              </a:clrFrom>
              <a:clrTo>
                <a:srgbClr val="000000">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950957" y="4624140"/>
            <a:ext cx="900000" cy="900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18" name="Picture 8"/>
          <p:cNvPicPr>
            <a:picLocks noChangeAspect="1" noChangeArrowheads="1"/>
          </p:cNvPicPr>
          <p:nvPr/>
        </p:nvPicPr>
        <p:blipFill>
          <a:blip r:embed="rId7">
            <a:clrChange>
              <a:clrFrom>
                <a:srgbClr val="000000"/>
              </a:clrFrom>
              <a:clrTo>
                <a:srgbClr val="000000">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80300" y="4694878"/>
            <a:ext cx="900000" cy="900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19" name="TextBox 3"/>
          <p:cNvSpPr txBox="1">
            <a:spLocks noChangeArrowheads="1"/>
          </p:cNvSpPr>
          <p:nvPr/>
        </p:nvSpPr>
        <p:spPr bwMode="auto">
          <a:xfrm>
            <a:off x="701487" y="2771415"/>
            <a:ext cx="2071688"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ltLang="ru-RU" b="1" dirty="0">
                <a:solidFill>
                  <a:srgbClr val="1F4E79"/>
                </a:solidFill>
                <a:latin typeface="Tahoma" panose="020B0604030504040204" pitchFamily="34" charset="0"/>
                <a:cs typeface="Tahoma" panose="020B0604030504040204" pitchFamily="34" charset="0"/>
              </a:rPr>
              <a:t>72% </a:t>
            </a:r>
          </a:p>
          <a:p>
            <a:pPr>
              <a:spcAft>
                <a:spcPts val="600"/>
              </a:spcAft>
            </a:pPr>
            <a:r>
              <a:rPr lang="ru-RU" altLang="ru-RU" b="1" dirty="0">
                <a:solidFill>
                  <a:srgbClr val="1F4E79"/>
                </a:solidFill>
                <a:latin typeface="Tahoma" panose="020B0604030504040204" pitchFamily="34" charset="0"/>
                <a:cs typeface="Tahoma" panose="020B0604030504040204" pitchFamily="34" charset="0"/>
              </a:rPr>
              <a:t>бизнес лидеров </a:t>
            </a:r>
          </a:p>
          <a:p>
            <a:r>
              <a:rPr lang="ru-RU" altLang="ru-RU" sz="1200" dirty="0">
                <a:latin typeface="Tahoma" panose="020B0604030504040204" pitchFamily="34" charset="0"/>
                <a:cs typeface="Tahoma" panose="020B0604030504040204" pitchFamily="34" charset="0"/>
              </a:rPr>
              <a:t>считают что ИИ дает преимущества</a:t>
            </a:r>
          </a:p>
        </p:txBody>
      </p:sp>
      <p:sp>
        <p:nvSpPr>
          <p:cNvPr id="20" name="TextBox 30"/>
          <p:cNvSpPr txBox="1">
            <a:spLocks noChangeArrowheads="1"/>
          </p:cNvSpPr>
          <p:nvPr/>
        </p:nvSpPr>
        <p:spPr bwMode="auto">
          <a:xfrm>
            <a:off x="4801215" y="2777765"/>
            <a:ext cx="2052638"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ltLang="ru-RU" b="1" dirty="0">
                <a:solidFill>
                  <a:srgbClr val="1F4E79"/>
                </a:solidFill>
                <a:latin typeface="Tahoma" panose="020B0604030504040204" pitchFamily="34" charset="0"/>
                <a:cs typeface="Tahoma" panose="020B0604030504040204" pitchFamily="34" charset="0"/>
              </a:rPr>
              <a:t>15,7 </a:t>
            </a:r>
          </a:p>
          <a:p>
            <a:r>
              <a:rPr lang="ru-RU" altLang="ru-RU" b="1" dirty="0">
                <a:solidFill>
                  <a:srgbClr val="1F4E79"/>
                </a:solidFill>
                <a:latin typeface="Tahoma" panose="020B0604030504040204" pitchFamily="34" charset="0"/>
                <a:cs typeface="Tahoma" panose="020B0604030504040204" pitchFamily="34" charset="0"/>
              </a:rPr>
              <a:t>трлн. </a:t>
            </a:r>
          </a:p>
          <a:p>
            <a:pPr>
              <a:spcAft>
                <a:spcPts val="600"/>
              </a:spcAft>
            </a:pPr>
            <a:r>
              <a:rPr lang="ru-RU" altLang="ru-RU" b="1" dirty="0">
                <a:solidFill>
                  <a:srgbClr val="1F4E79"/>
                </a:solidFill>
                <a:latin typeface="Tahoma" panose="020B0604030504040204" pitchFamily="34" charset="0"/>
                <a:cs typeface="Tahoma" panose="020B0604030504040204" pitchFamily="34" charset="0"/>
              </a:rPr>
              <a:t>долл.</a:t>
            </a:r>
            <a:r>
              <a:rPr lang="ru-RU" altLang="ru-RU" sz="1200" dirty="0">
                <a:latin typeface="Tahoma" panose="020B0604030504040204" pitchFamily="34" charset="0"/>
                <a:cs typeface="Tahoma" panose="020B0604030504040204" pitchFamily="34" charset="0"/>
              </a:rPr>
              <a:t> </a:t>
            </a:r>
          </a:p>
          <a:p>
            <a:r>
              <a:rPr lang="ru-RU" altLang="ru-RU" sz="1200" dirty="0">
                <a:latin typeface="Tahoma" panose="020B0604030504040204" pitchFamily="34" charset="0"/>
                <a:cs typeface="Tahoma" panose="020B0604030504040204" pitchFamily="34" charset="0"/>
              </a:rPr>
              <a:t>будет добавлено в экономику к 2030 году от внедрения ИИ</a:t>
            </a:r>
          </a:p>
        </p:txBody>
      </p:sp>
      <p:sp>
        <p:nvSpPr>
          <p:cNvPr id="21" name="TextBox 33"/>
          <p:cNvSpPr txBox="1">
            <a:spLocks noChangeArrowheads="1"/>
          </p:cNvSpPr>
          <p:nvPr/>
        </p:nvSpPr>
        <p:spPr bwMode="auto">
          <a:xfrm>
            <a:off x="8586350" y="2771415"/>
            <a:ext cx="2155825"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ltLang="ru-RU" b="1" dirty="0">
                <a:solidFill>
                  <a:srgbClr val="1F4E79"/>
                </a:solidFill>
                <a:latin typeface="Tahoma" panose="020B0604030504040204" pitchFamily="34" charset="0"/>
                <a:cs typeface="Tahoma" panose="020B0604030504040204" pitchFamily="34" charset="0"/>
              </a:rPr>
              <a:t>2,3 млн. </a:t>
            </a:r>
          </a:p>
          <a:p>
            <a:r>
              <a:rPr lang="ru-RU" altLang="ru-RU" b="1" dirty="0">
                <a:solidFill>
                  <a:srgbClr val="1F4E79"/>
                </a:solidFill>
                <a:latin typeface="Tahoma" panose="020B0604030504040204" pitchFamily="34" charset="0"/>
                <a:cs typeface="Tahoma" panose="020B0604030504040204" pitchFamily="34" charset="0"/>
              </a:rPr>
              <a:t>рабочих </a:t>
            </a:r>
          </a:p>
          <a:p>
            <a:pPr>
              <a:spcAft>
                <a:spcPts val="600"/>
              </a:spcAft>
            </a:pPr>
            <a:r>
              <a:rPr lang="ru-RU" altLang="ru-RU" b="1" dirty="0">
                <a:solidFill>
                  <a:srgbClr val="1F4E79"/>
                </a:solidFill>
                <a:latin typeface="Tahoma" panose="020B0604030504040204" pitchFamily="34" charset="0"/>
                <a:cs typeface="Tahoma" panose="020B0604030504040204" pitchFamily="34" charset="0"/>
              </a:rPr>
              <a:t>мест </a:t>
            </a:r>
          </a:p>
          <a:p>
            <a:r>
              <a:rPr lang="ru-RU" altLang="ru-RU" sz="1200" dirty="0">
                <a:latin typeface="Tahoma" panose="020B0604030504040204" pitchFamily="34" charset="0"/>
                <a:cs typeface="Tahoma" panose="020B0604030504040204" pitchFamily="34" charset="0"/>
              </a:rPr>
              <a:t>будут созданы в компаниях благодаря ИИ к 2020 году</a:t>
            </a:r>
          </a:p>
        </p:txBody>
      </p:sp>
      <p:sp>
        <p:nvSpPr>
          <p:cNvPr id="22" name="TextBox 34"/>
          <p:cNvSpPr txBox="1">
            <a:spLocks noChangeArrowheads="1"/>
          </p:cNvSpPr>
          <p:nvPr/>
        </p:nvSpPr>
        <p:spPr bwMode="auto">
          <a:xfrm>
            <a:off x="701487" y="5016140"/>
            <a:ext cx="22637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ltLang="ru-RU" b="1">
                <a:solidFill>
                  <a:srgbClr val="1F4E79"/>
                </a:solidFill>
                <a:latin typeface="Tahoma" panose="020B0604030504040204" pitchFamily="34" charset="0"/>
                <a:cs typeface="Tahoma" panose="020B0604030504040204" pitchFamily="34" charset="0"/>
              </a:rPr>
              <a:t>4 млрд. устройств </a:t>
            </a:r>
          </a:p>
          <a:p>
            <a:r>
              <a:rPr lang="ru-RU" altLang="ru-RU" sz="1200">
                <a:latin typeface="Tahoma" panose="020B0604030504040204" pitchFamily="34" charset="0"/>
                <a:cs typeface="Tahoma" panose="020B0604030504040204" pitchFamily="34" charset="0"/>
              </a:rPr>
              <a:t>в настоящее время имеют голосовые навыки</a:t>
            </a:r>
          </a:p>
        </p:txBody>
      </p:sp>
      <p:sp>
        <p:nvSpPr>
          <p:cNvPr id="23" name="TextBox 35"/>
          <p:cNvSpPr txBox="1">
            <a:spLocks noChangeArrowheads="1"/>
          </p:cNvSpPr>
          <p:nvPr/>
        </p:nvSpPr>
        <p:spPr bwMode="auto">
          <a:xfrm>
            <a:off x="4836140" y="4908190"/>
            <a:ext cx="1982788"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ltLang="ru-RU" b="1" dirty="0">
                <a:solidFill>
                  <a:srgbClr val="1F4E79"/>
                </a:solidFill>
                <a:latin typeface="Tahoma" panose="020B0604030504040204" pitchFamily="34" charset="0"/>
                <a:cs typeface="Tahoma" panose="020B0604030504040204" pitchFamily="34" charset="0"/>
              </a:rPr>
              <a:t>1 </a:t>
            </a:r>
          </a:p>
          <a:p>
            <a:pPr>
              <a:spcAft>
                <a:spcPts val="600"/>
              </a:spcAft>
            </a:pPr>
            <a:r>
              <a:rPr lang="ru-RU" altLang="ru-RU" b="1" dirty="0">
                <a:solidFill>
                  <a:srgbClr val="1F4E79"/>
                </a:solidFill>
                <a:latin typeface="Tahoma" panose="020B0604030504040204" pitchFamily="34" charset="0"/>
                <a:cs typeface="Tahoma" panose="020B0604030504040204" pitchFamily="34" charset="0"/>
              </a:rPr>
              <a:t>млрд. видеокамер</a:t>
            </a:r>
          </a:p>
          <a:p>
            <a:pPr>
              <a:spcAft>
                <a:spcPts val="600"/>
              </a:spcAft>
            </a:pPr>
            <a:r>
              <a:rPr lang="ru-RU" altLang="ru-RU" sz="1200" dirty="0">
                <a:latin typeface="Tahoma" panose="020B0604030504040204" pitchFamily="34" charset="0"/>
                <a:cs typeface="Tahoma" panose="020B0604030504040204" pitchFamily="34" charset="0"/>
              </a:rPr>
              <a:t>будет подключено к ИИ к 2020 году</a:t>
            </a:r>
          </a:p>
        </p:txBody>
      </p:sp>
      <p:sp>
        <p:nvSpPr>
          <p:cNvPr id="24" name="TextBox 36"/>
          <p:cNvSpPr txBox="1">
            <a:spLocks noChangeArrowheads="1"/>
          </p:cNvSpPr>
          <p:nvPr/>
        </p:nvSpPr>
        <p:spPr bwMode="auto">
          <a:xfrm>
            <a:off x="8689806" y="4701021"/>
            <a:ext cx="2555875"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ru-RU" altLang="ru-RU" b="1" dirty="0">
                <a:solidFill>
                  <a:srgbClr val="1F4E79"/>
                </a:solidFill>
                <a:latin typeface="Tahoma" panose="020B0604030504040204" pitchFamily="34" charset="0"/>
                <a:cs typeface="Tahoma" panose="020B0604030504040204" pitchFamily="34" charset="0"/>
              </a:rPr>
              <a:t>75% </a:t>
            </a:r>
          </a:p>
          <a:p>
            <a:r>
              <a:rPr lang="ru-RU" altLang="ru-RU" b="1" dirty="0" err="1">
                <a:solidFill>
                  <a:srgbClr val="1F4E79"/>
                </a:solidFill>
                <a:latin typeface="Tahoma" panose="020B0604030504040204" pitchFamily="34" charset="0"/>
                <a:cs typeface="Tahoma" panose="020B0604030504040204" pitchFamily="34" charset="0"/>
              </a:rPr>
              <a:t>взаимо</a:t>
            </a:r>
            <a:r>
              <a:rPr lang="ru-RU" altLang="ru-RU" b="1" dirty="0">
                <a:solidFill>
                  <a:srgbClr val="1F4E79"/>
                </a:solidFill>
                <a:latin typeface="Tahoma" panose="020B0604030504040204" pitchFamily="34" charset="0"/>
                <a:cs typeface="Tahoma" panose="020B0604030504040204" pitchFamily="34" charset="0"/>
              </a:rPr>
              <a:t>-</a:t>
            </a:r>
          </a:p>
          <a:p>
            <a:pPr>
              <a:spcAft>
                <a:spcPts val="600"/>
              </a:spcAft>
            </a:pPr>
            <a:r>
              <a:rPr lang="ru-RU" altLang="ru-RU" b="1" dirty="0">
                <a:solidFill>
                  <a:srgbClr val="1F4E79"/>
                </a:solidFill>
                <a:latin typeface="Tahoma" panose="020B0604030504040204" pitchFamily="34" charset="0"/>
                <a:cs typeface="Tahoma" panose="020B0604030504040204" pitchFamily="34" charset="0"/>
              </a:rPr>
              <a:t>действия с клиентами </a:t>
            </a:r>
          </a:p>
          <a:p>
            <a:pPr>
              <a:spcAft>
                <a:spcPts val="600"/>
              </a:spcAft>
            </a:pPr>
            <a:r>
              <a:rPr lang="ru-RU" altLang="ru-RU" sz="1200" dirty="0">
                <a:latin typeface="Tahoma" panose="020B0604030504040204" pitchFamily="34" charset="0"/>
                <a:cs typeface="Tahoma" panose="020B0604030504040204" pitchFamily="34" charset="0"/>
              </a:rPr>
              <a:t>будут управляться ИИ к 2020 году</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39275" y="6432550"/>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039578BE-4ABC-4482-9356-F59F584F3BA2}" type="slidenum">
              <a:rPr lang="ru-RU" altLang="ru-RU">
                <a:solidFill>
                  <a:srgbClr val="898989"/>
                </a:solidFill>
              </a:rPr>
              <a:pPr/>
              <a:t>11</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4935" fontAlgn="auto">
              <a:lnSpc>
                <a:spcPts val="1800"/>
              </a:lnSpc>
              <a:spcBef>
                <a:spcPts val="0"/>
              </a:spcBef>
              <a:spcAft>
                <a:spcPts val="0"/>
              </a:spcAft>
              <a:buClr>
                <a:srgbClr val="0070CE"/>
              </a:buClr>
              <a:buSzPct val="100000"/>
              <a:defRPr/>
            </a:pPr>
            <a:r>
              <a:rPr lang="en-US" altLang="ru-RU" sz="2800" b="1" cap="small" dirty="0">
                <a:solidFill>
                  <a:srgbClr val="002060"/>
                </a:solidFill>
                <a:latin typeface="Arial" pitchFamily="34" charset="0"/>
                <a:ea typeface="Tahoma" panose="020B0604030504040204" pitchFamily="34" charset="0"/>
                <a:cs typeface="Arial" pitchFamily="34" charset="0"/>
              </a:rPr>
              <a:t>II</a:t>
            </a:r>
            <a:r>
              <a:rPr lang="ru-RU" altLang="ru-RU" sz="2800" b="1" cap="small" dirty="0">
                <a:solidFill>
                  <a:srgbClr val="002060"/>
                </a:solidFill>
                <a:latin typeface="Arial" pitchFamily="34" charset="0"/>
                <a:ea typeface="Tahoma" panose="020B0604030504040204" pitchFamily="34" charset="0"/>
                <a:cs typeface="Arial" pitchFamily="34" charset="0"/>
              </a:rPr>
              <a:t>.</a:t>
            </a:r>
            <a:r>
              <a:rPr lang="ru-RU" sz="2800" b="1" cap="small" dirty="0">
                <a:solidFill>
                  <a:srgbClr val="002060"/>
                </a:solidFill>
                <a:latin typeface="Arial" pitchFamily="34" charset="0"/>
                <a:ea typeface="Tahoma" panose="020B0604030504040204" pitchFamily="34" charset="0"/>
                <a:cs typeface="Arial" pitchFamily="34" charset="0"/>
              </a:rPr>
              <a:t> Стимулирование </a:t>
            </a:r>
            <a:r>
              <a:rPr lang="ru-RU" sz="2800" b="1" cap="small" dirty="0" smtClean="0">
                <a:solidFill>
                  <a:srgbClr val="002060"/>
                </a:solidFill>
                <a:latin typeface="Arial" pitchFamily="34" charset="0"/>
                <a:ea typeface="Tahoma" panose="020B0604030504040204" pitchFamily="34" charset="0"/>
                <a:cs typeface="Arial" pitchFamily="34" charset="0"/>
              </a:rPr>
              <a:t>инвестиций</a:t>
            </a:r>
            <a:r>
              <a:rPr lang="ru-RU" sz="2800" b="1" cap="small" dirty="0">
                <a:solidFill>
                  <a:srgbClr val="002060"/>
                </a:solidFill>
                <a:latin typeface="Arial" pitchFamily="34" charset="0"/>
                <a:ea typeface="Tahoma" panose="020B0604030504040204" pitchFamily="34" charset="0"/>
                <a:cs typeface="Arial" pitchFamily="34" charset="0"/>
              </a:rPr>
              <a:t> </a:t>
            </a:r>
            <a:r>
              <a:rPr lang="ru-RU" sz="2800" b="1" cap="small" dirty="0" smtClean="0">
                <a:solidFill>
                  <a:srgbClr val="002060"/>
                </a:solidFill>
                <a:latin typeface="Arial" pitchFamily="34" charset="0"/>
                <a:ea typeface="Tahoma" panose="020B0604030504040204" pitchFamily="34" charset="0"/>
                <a:cs typeface="Arial" pitchFamily="34" charset="0"/>
              </a:rPr>
              <a:t>(3/3) </a:t>
            </a:r>
            <a:endParaRPr lang="ru-RU" sz="2800" b="1" cap="small" dirty="0">
              <a:solidFill>
                <a:srgbClr val="002060"/>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151" name="Прямоугольник 1"/>
          <p:cNvSpPr>
            <a:spLocks noChangeArrowheads="1"/>
          </p:cNvSpPr>
          <p:nvPr/>
        </p:nvSpPr>
        <p:spPr bwMode="auto">
          <a:xfrm>
            <a:off x="0" y="1075502"/>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6152" name="TextBox 2"/>
          <p:cNvSpPr txBox="1">
            <a:spLocks noChangeArrowheads="1"/>
          </p:cNvSpPr>
          <p:nvPr/>
        </p:nvSpPr>
        <p:spPr bwMode="auto">
          <a:xfrm>
            <a:off x="20638" y="1058039"/>
            <a:ext cx="119300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5. </a:t>
            </a:r>
            <a:r>
              <a:rPr lang="ru-RU" altLang="ru-RU" b="1" dirty="0">
                <a:latin typeface="Arial" panose="020B0604020202020204" pitchFamily="34" charset="0"/>
              </a:rPr>
              <a:t>Освобождение от НДС оборотов по реализации готовой продукции между участниками одной СЭЗ </a:t>
            </a:r>
          </a:p>
          <a:p>
            <a:pPr algn="just">
              <a:buClr>
                <a:schemeClr val="tx2"/>
              </a:buClr>
            </a:pPr>
            <a:endParaRPr lang="ru-RU" altLang="ru-RU" sz="100" b="1" dirty="0">
              <a:latin typeface="Arial" panose="020B0604020202020204" pitchFamily="34" charset="0"/>
            </a:endParaRPr>
          </a:p>
        </p:txBody>
      </p:sp>
      <p:sp>
        <p:nvSpPr>
          <p:cNvPr id="6153" name="Прямоугольник 1"/>
          <p:cNvSpPr>
            <a:spLocks noChangeArrowheads="1"/>
          </p:cNvSpPr>
          <p:nvPr/>
        </p:nvSpPr>
        <p:spPr bwMode="auto">
          <a:xfrm>
            <a:off x="20638" y="2464433"/>
            <a:ext cx="12106275" cy="627062"/>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6154" name="TextBox 2"/>
          <p:cNvSpPr txBox="1">
            <a:spLocks noChangeArrowheads="1"/>
          </p:cNvSpPr>
          <p:nvPr/>
        </p:nvSpPr>
        <p:spPr bwMode="auto">
          <a:xfrm>
            <a:off x="9525" y="2442208"/>
            <a:ext cx="120332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6. </a:t>
            </a:r>
            <a:r>
              <a:rPr lang="kk-KZ" altLang="ru-RU" b="1" dirty="0">
                <a:latin typeface="Arial" panose="020B0604020202020204" pitchFamily="34" charset="0"/>
                <a:ea typeface="Verdana" panose="020B0604030504040204" pitchFamily="34" charset="0"/>
              </a:rPr>
              <a:t>Льготное налогообложение для переработки хлопка, производства сахара, кондитерских изделий длительного хранения, </a:t>
            </a:r>
            <a:r>
              <a:rPr lang="kk-KZ" altLang="ru-RU" b="1" dirty="0" smtClean="0">
                <a:latin typeface="Arial" panose="020B0604020202020204" pitchFamily="34" charset="0"/>
                <a:ea typeface="Verdana" panose="020B0604030504040204" pitchFamily="34" charset="0"/>
              </a:rPr>
              <a:t>дрожжей</a:t>
            </a:r>
            <a:r>
              <a:rPr lang="ru-RU" altLang="ru-RU" b="1" dirty="0" smtClean="0">
                <a:latin typeface="Arial" panose="020B0604020202020204" pitchFamily="34" charset="0"/>
              </a:rPr>
              <a:t> </a:t>
            </a:r>
            <a:endParaRPr lang="ru-RU" altLang="ru-RU" sz="100" b="1" dirty="0">
              <a:latin typeface="Arial" panose="020B0604020202020204" pitchFamily="34" charset="0"/>
            </a:endParaRPr>
          </a:p>
        </p:txBody>
      </p:sp>
      <p:sp>
        <p:nvSpPr>
          <p:cNvPr id="6156" name="Прямоугольник 22"/>
          <p:cNvSpPr>
            <a:spLocks noChangeArrowheads="1"/>
          </p:cNvSpPr>
          <p:nvPr/>
        </p:nvSpPr>
        <p:spPr bwMode="auto">
          <a:xfrm>
            <a:off x="0" y="1470789"/>
            <a:ext cx="12106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a:latin typeface="Arial" panose="020B0604020202020204" pitchFamily="34" charset="0"/>
              </a:rPr>
              <a:t>Сейчас льгота действует только для СЭЗ «Астана-новый город». Предлагается распространить льготу для всех СЭЗ. </a:t>
            </a:r>
            <a:br>
              <a:rPr lang="ru-RU" altLang="ru-RU" sz="1400" i="1">
                <a:latin typeface="Arial" panose="020B0604020202020204" pitchFamily="34" charset="0"/>
              </a:rPr>
            </a:br>
            <a:r>
              <a:rPr lang="ru-RU" altLang="ru-RU" sz="1400" i="1">
                <a:latin typeface="Arial" panose="020B0604020202020204" pitchFamily="34" charset="0"/>
              </a:rPr>
              <a:t>Цель: стимулирование обрабатывающей промышленности. Эффект: увеличение объема производства в рамках СЭЗ</a:t>
            </a:r>
          </a:p>
        </p:txBody>
      </p:sp>
      <p:sp>
        <p:nvSpPr>
          <p:cNvPr id="6157" name="Прямоугольник 2"/>
          <p:cNvSpPr>
            <a:spLocks noChangeArrowheads="1"/>
          </p:cNvSpPr>
          <p:nvPr/>
        </p:nvSpPr>
        <p:spPr bwMode="auto">
          <a:xfrm>
            <a:off x="9525" y="3129213"/>
            <a:ext cx="1203325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Bef>
                <a:spcPts val="600"/>
              </a:spcBef>
              <a:spcAft>
                <a:spcPts val="600"/>
              </a:spcAft>
              <a:buClr>
                <a:srgbClr val="FF0000"/>
              </a:buClr>
            </a:pPr>
            <a:r>
              <a:rPr lang="ru-RU" altLang="ru-RU" sz="1400" i="1" dirty="0">
                <a:latin typeface="Arial" panose="020B0604020202020204" pitchFamily="34" charset="0"/>
              </a:rPr>
              <a:t>Норма по уменьшению на 70% суммы НДС будет распространяться на переработку хлопка, производство сахара, кондитерских изделий длительного хранения, дрожжей. Цель: Стимулирование переработки сельхоз продукции. Эффект: увеличение объема производства, дополнительные рабочие места.</a:t>
            </a:r>
            <a:endParaRPr lang="kk-KZ" altLang="ru-RU" sz="1400" i="1" dirty="0">
              <a:latin typeface="Arial" panose="020B0604020202020204" pitchFamily="34" charset="0"/>
            </a:endParaRPr>
          </a:p>
        </p:txBody>
      </p:sp>
      <p:sp>
        <p:nvSpPr>
          <p:cNvPr id="6158" name="Прямоугольник 1"/>
          <p:cNvSpPr>
            <a:spLocks noChangeArrowheads="1"/>
          </p:cNvSpPr>
          <p:nvPr/>
        </p:nvSpPr>
        <p:spPr bwMode="auto">
          <a:xfrm>
            <a:off x="20638" y="4349862"/>
            <a:ext cx="12106275" cy="674688"/>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6159" name="TextBox 2"/>
          <p:cNvSpPr txBox="1">
            <a:spLocks noChangeArrowheads="1"/>
          </p:cNvSpPr>
          <p:nvPr/>
        </p:nvSpPr>
        <p:spPr bwMode="auto">
          <a:xfrm>
            <a:off x="9525" y="4362562"/>
            <a:ext cx="120427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7. </a:t>
            </a:r>
            <a:r>
              <a:rPr lang="ru-RU" altLang="ru-RU" b="1" dirty="0">
                <a:latin typeface="Arial" panose="020B0604020202020204" pitchFamily="34" charset="0"/>
              </a:rPr>
              <a:t>Освобождение от ИПН доходов от прироста стоимости при реализации паев паевых инвестиционных фондов</a:t>
            </a:r>
            <a:endParaRPr lang="ru-RU" altLang="ru-RU" sz="100" b="1" dirty="0">
              <a:latin typeface="Arial" panose="020B0604020202020204" pitchFamily="34" charset="0"/>
            </a:endParaRPr>
          </a:p>
        </p:txBody>
      </p:sp>
      <p:sp>
        <p:nvSpPr>
          <p:cNvPr id="6160" name="Прямоугольник 19"/>
          <p:cNvSpPr>
            <a:spLocks noChangeArrowheads="1"/>
          </p:cNvSpPr>
          <p:nvPr/>
        </p:nvSpPr>
        <p:spPr bwMode="auto">
          <a:xfrm>
            <a:off x="0" y="5056300"/>
            <a:ext cx="12106275"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lnSpc>
                <a:spcPct val="115000"/>
              </a:lnSpc>
              <a:spcBef>
                <a:spcPts val="600"/>
              </a:spcBef>
              <a:spcAft>
                <a:spcPts val="600"/>
              </a:spcAft>
              <a:buClr>
                <a:srgbClr val="FF0000"/>
              </a:buClr>
            </a:pPr>
            <a:r>
              <a:rPr lang="ru-RU" altLang="ru-RU" sz="1400" i="1">
                <a:latin typeface="Arial" panose="020B0604020202020204" pitchFamily="34" charset="0"/>
              </a:rPr>
              <a:t>Участие в паевых инвестиционных фондах обеспечивает физическим лицам возможность одновременного участия в ряде инвестиций (инвестиционных проектах), финансовых инструментах (акциях, облигациях и др.). </a:t>
            </a:r>
          </a:p>
        </p:txBody>
      </p:sp>
    </p:spTree>
    <p:extLst>
      <p:ext uri="{BB962C8B-B14F-4D97-AF65-F5344CB8AC3E}">
        <p14:creationId xmlns:p14="http://schemas.microsoft.com/office/powerpoint/2010/main" val="6224913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39275" y="6427301"/>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AFDBDC2-279A-4AF1-83F8-7EDEBEA43FEC}" type="slidenum">
              <a:rPr lang="ru-RU" altLang="ru-RU">
                <a:solidFill>
                  <a:srgbClr val="898989"/>
                </a:solidFill>
              </a:rPr>
              <a:pPr/>
              <a:t>12</a:t>
            </a:fld>
            <a:endParaRPr lang="ru-RU" altLang="ru-RU" dirty="0">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4935" fontAlgn="auto">
              <a:lnSpc>
                <a:spcPts val="1800"/>
              </a:lnSpc>
              <a:spcBef>
                <a:spcPts val="0"/>
              </a:spcBef>
              <a:spcAft>
                <a:spcPts val="0"/>
              </a:spcAft>
              <a:buClr>
                <a:srgbClr val="0070CE"/>
              </a:buClr>
              <a:buSzPct val="100000"/>
              <a:defRPr/>
            </a:pPr>
            <a:r>
              <a:rPr lang="en-US" sz="2800" b="1" cap="small" dirty="0">
                <a:solidFill>
                  <a:srgbClr val="002060"/>
                </a:solidFill>
                <a:latin typeface="Arial" pitchFamily="34" charset="0"/>
                <a:ea typeface="Tahoma" panose="020B0604030504040204" pitchFamily="34" charset="0"/>
                <a:cs typeface="Arial" pitchFamily="34" charset="0"/>
              </a:rPr>
              <a:t>III</a:t>
            </a:r>
            <a:r>
              <a:rPr lang="ru-RU" sz="2800" b="1" cap="small" dirty="0">
                <a:solidFill>
                  <a:srgbClr val="002060"/>
                </a:solidFill>
                <a:latin typeface="Arial" pitchFamily="34" charset="0"/>
                <a:ea typeface="Tahoma" panose="020B0604030504040204" pitchFamily="34" charset="0"/>
                <a:cs typeface="Arial" pitchFamily="34" charset="0"/>
              </a:rPr>
              <a:t>. Развитие транзита</a:t>
            </a: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197" name="Прямоугольник 1"/>
          <p:cNvSpPr>
            <a:spLocks noChangeArrowheads="1"/>
          </p:cNvSpPr>
          <p:nvPr/>
        </p:nvSpPr>
        <p:spPr bwMode="auto">
          <a:xfrm>
            <a:off x="0" y="849313"/>
            <a:ext cx="12106275" cy="630237"/>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8198" name="TextBox 2"/>
          <p:cNvSpPr txBox="1">
            <a:spLocks noChangeArrowheads="1"/>
          </p:cNvSpPr>
          <p:nvPr/>
        </p:nvSpPr>
        <p:spPr bwMode="auto">
          <a:xfrm>
            <a:off x="42862" y="806121"/>
            <a:ext cx="1202055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1. Освобождение от НДС по </a:t>
            </a:r>
            <a:r>
              <a:rPr lang="ru-RU" altLang="ru-RU" b="1" dirty="0" smtClean="0">
                <a:latin typeface="Arial" panose="020B0604020202020204" pitchFamily="34" charset="0"/>
              </a:rPr>
              <a:t>социально значимым автомобильным </a:t>
            </a:r>
            <a:r>
              <a:rPr lang="ru-RU" altLang="ru-RU" b="1" dirty="0">
                <a:latin typeface="Arial" panose="020B0604020202020204" pitchFamily="34" charset="0"/>
              </a:rPr>
              <a:t>перевозкам пассажиров и багажа на 3 года</a:t>
            </a:r>
          </a:p>
          <a:p>
            <a:pPr algn="just">
              <a:buClr>
                <a:schemeClr val="tx2"/>
              </a:buClr>
            </a:pPr>
            <a:endParaRPr lang="ru-RU" altLang="ru-RU" sz="100" b="1" dirty="0">
              <a:latin typeface="Arial" panose="020B0604020202020204" pitchFamily="34" charset="0"/>
            </a:endParaRPr>
          </a:p>
        </p:txBody>
      </p:sp>
      <p:sp>
        <p:nvSpPr>
          <p:cNvPr id="8199" name="Прямоугольник 2"/>
          <p:cNvSpPr>
            <a:spLocks noChangeArrowheads="1"/>
          </p:cNvSpPr>
          <p:nvPr/>
        </p:nvSpPr>
        <p:spPr bwMode="auto">
          <a:xfrm>
            <a:off x="0" y="1531494"/>
            <a:ext cx="120205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indent="360000" algn="just">
              <a:spcAft>
                <a:spcPts val="600"/>
              </a:spcAft>
              <a:buClr>
                <a:srgbClr val="FF0000"/>
              </a:buClr>
            </a:pPr>
            <a:r>
              <a:rPr lang="ru-RU" altLang="ru-RU" sz="1400" i="1" dirty="0">
                <a:latin typeface="Arial" panose="020B0604020202020204" pitchFamily="34" charset="0"/>
                <a:ea typeface="Verdana" panose="020B0604030504040204" pitchFamily="34" charset="0"/>
              </a:rPr>
              <a:t>Предлагается в связи с нерентабельностью тарифов, установленных МИО. Цель: Стимулирование перевозчиков к обновлению автобусного парка, укрупнению предприятий (сейчас компании дробятся в целях снижения своих оборотов). Эффект: ежегодное обновление автобусных парков до 100 единиц, вывод из тени 30% рынка, повышение качества предоставляемых услуг.</a:t>
            </a:r>
          </a:p>
        </p:txBody>
      </p:sp>
      <p:sp>
        <p:nvSpPr>
          <p:cNvPr id="8200" name="Прямоугольник 1"/>
          <p:cNvSpPr>
            <a:spLocks noChangeArrowheads="1"/>
          </p:cNvSpPr>
          <p:nvPr/>
        </p:nvSpPr>
        <p:spPr bwMode="auto">
          <a:xfrm>
            <a:off x="0" y="2468649"/>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8201" name="TextBox 2"/>
          <p:cNvSpPr txBox="1">
            <a:spLocks noChangeArrowheads="1"/>
          </p:cNvSpPr>
          <p:nvPr/>
        </p:nvSpPr>
        <p:spPr bwMode="auto">
          <a:xfrm>
            <a:off x="85725" y="2468649"/>
            <a:ext cx="12020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2. Нулевая ставка при перевалке груза с железнодорожного на водный транспорт</a:t>
            </a:r>
          </a:p>
          <a:p>
            <a:pPr algn="just">
              <a:buClr>
                <a:schemeClr val="tx2"/>
              </a:buClr>
            </a:pPr>
            <a:endParaRPr lang="ru-RU" altLang="ru-RU" sz="100" b="1" dirty="0">
              <a:latin typeface="Arial" panose="020B0604020202020204" pitchFamily="34" charset="0"/>
            </a:endParaRPr>
          </a:p>
        </p:txBody>
      </p:sp>
      <p:sp>
        <p:nvSpPr>
          <p:cNvPr id="8207" name="Прямоугольник 7"/>
          <p:cNvSpPr>
            <a:spLocks noChangeArrowheads="1"/>
          </p:cNvSpPr>
          <p:nvPr/>
        </p:nvSpPr>
        <p:spPr bwMode="auto">
          <a:xfrm>
            <a:off x="0" y="2891592"/>
            <a:ext cx="121062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indent="360000" algn="just">
              <a:spcAft>
                <a:spcPts val="600"/>
              </a:spcAft>
              <a:buClr>
                <a:srgbClr val="FF0000"/>
              </a:buClr>
            </a:pPr>
            <a:r>
              <a:rPr lang="ru-RU" altLang="ru-RU" sz="1400" i="1" dirty="0">
                <a:latin typeface="Arial" panose="020B0604020202020204" pitchFamily="34" charset="0"/>
                <a:ea typeface="Verdana" panose="020B0604030504040204" pitchFamily="34" charset="0"/>
              </a:rPr>
              <a:t>Железнодорожная перевозка до морского порта с перевалкой грузка на водный транспорт на практике является частью международной перевозки. Предлагается признание таких перевозок международными и обложить нулевой ставкой  НДС. Цель: создание условий для развития транзитного потенциала. Эффект: увеличение транзита через морской транспорт, снижение стоимости </a:t>
            </a:r>
            <a:r>
              <a:rPr lang="ru-RU" altLang="ru-RU" sz="1400" i="1" dirty="0" smtClean="0">
                <a:latin typeface="Arial" panose="020B0604020202020204" pitchFamily="34" charset="0"/>
                <a:ea typeface="Verdana" panose="020B0604030504040204" pitchFamily="34" charset="0"/>
              </a:rPr>
              <a:t>транзита.</a:t>
            </a:r>
            <a:endParaRPr lang="ru-RU" altLang="ru-RU" sz="1400" i="1" dirty="0">
              <a:latin typeface="Arial" panose="020B0604020202020204" pitchFamily="34" charset="0"/>
              <a:ea typeface="Verdana" panose="020B0604030504040204" pitchFamily="34" charset="0"/>
            </a:endParaRPr>
          </a:p>
        </p:txBody>
      </p:sp>
      <p:sp>
        <p:nvSpPr>
          <p:cNvPr id="20" name="Прямоугольник 1"/>
          <p:cNvSpPr>
            <a:spLocks noChangeArrowheads="1"/>
          </p:cNvSpPr>
          <p:nvPr/>
        </p:nvSpPr>
        <p:spPr bwMode="auto">
          <a:xfrm>
            <a:off x="0" y="4111698"/>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21" name="TextBox 2"/>
          <p:cNvSpPr txBox="1">
            <a:spLocks noChangeArrowheads="1"/>
          </p:cNvSpPr>
          <p:nvPr/>
        </p:nvSpPr>
        <p:spPr bwMode="auto">
          <a:xfrm>
            <a:off x="85725" y="4111698"/>
            <a:ext cx="12020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3. Освобождение от НДС услуги назначенного оператора по транзиту почтовых отправлений</a:t>
            </a:r>
            <a:endParaRPr lang="ru-RU" altLang="ru-RU" sz="100" b="1" dirty="0">
              <a:latin typeface="Arial" panose="020B0604020202020204" pitchFamily="34" charset="0"/>
            </a:endParaRPr>
          </a:p>
        </p:txBody>
      </p:sp>
      <p:sp>
        <p:nvSpPr>
          <p:cNvPr id="22" name="Прямоугольник 20"/>
          <p:cNvSpPr>
            <a:spLocks noChangeArrowheads="1"/>
          </p:cNvSpPr>
          <p:nvPr/>
        </p:nvSpPr>
        <p:spPr bwMode="auto">
          <a:xfrm>
            <a:off x="0" y="4503083"/>
            <a:ext cx="121062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indent="360000" algn="just">
              <a:spcAft>
                <a:spcPts val="600"/>
              </a:spcAft>
              <a:buClr>
                <a:srgbClr val="FF0000"/>
              </a:buClr>
            </a:pPr>
            <a:r>
              <a:rPr lang="ru-RU" altLang="ru-RU" sz="1400" i="1" dirty="0" smtClean="0">
                <a:latin typeface="Arial" panose="020B0604020202020204" pitchFamily="34" charset="0"/>
                <a:ea typeface="Verdana" panose="020B0604030504040204" pitchFamily="34" charset="0"/>
              </a:rPr>
              <a:t>В целях увеличения почтового транзитного потенциала вслед за увеличением объемов электронной коммерции во всем мире. </a:t>
            </a:r>
            <a:endParaRPr lang="ru-RU" altLang="ru-RU" sz="1400" i="1" dirty="0">
              <a:latin typeface="Arial" panose="020B060402020202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363075" y="6492875"/>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715F2C2-5556-4D27-96DA-8D5B82AB355E}" type="slidenum">
              <a:rPr lang="ru-RU" altLang="ru-RU">
                <a:solidFill>
                  <a:srgbClr val="898989"/>
                </a:solidFill>
              </a:rPr>
              <a:pPr/>
              <a:t>13</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fontAlgn="auto">
              <a:lnSpc>
                <a:spcPts val="1800"/>
              </a:lnSpc>
              <a:spcBef>
                <a:spcPts val="0"/>
              </a:spcBef>
              <a:spcAft>
                <a:spcPts val="0"/>
              </a:spcAft>
              <a:defRPr/>
            </a:pPr>
            <a:r>
              <a:rPr lang="en-US" sz="2800" b="1" cap="small" dirty="0">
                <a:solidFill>
                  <a:srgbClr val="002060"/>
                </a:solidFill>
                <a:latin typeface="Arial" pitchFamily="34" charset="0"/>
                <a:ea typeface="Tahoma" panose="020B0604030504040204" pitchFamily="34" charset="0"/>
                <a:cs typeface="Arial" pitchFamily="34" charset="0"/>
              </a:rPr>
              <a:t>IV</a:t>
            </a:r>
            <a:r>
              <a:rPr lang="ru-RU" sz="2800" b="1" cap="small" dirty="0">
                <a:solidFill>
                  <a:srgbClr val="002060"/>
                </a:solidFill>
                <a:latin typeface="Arial" pitchFamily="34" charset="0"/>
                <a:ea typeface="Tahoma" panose="020B0604030504040204" pitchFamily="34" charset="0"/>
                <a:cs typeface="Arial" pitchFamily="34" charset="0"/>
              </a:rPr>
              <a:t>. Расширение налогооблагаемой </a:t>
            </a:r>
            <a:r>
              <a:rPr lang="ru-RU" sz="2800" b="1" cap="small" dirty="0" smtClean="0">
                <a:solidFill>
                  <a:srgbClr val="002060"/>
                </a:solidFill>
                <a:latin typeface="Arial" pitchFamily="34" charset="0"/>
                <a:ea typeface="Tahoma" panose="020B0604030504040204" pitchFamily="34" charset="0"/>
                <a:cs typeface="Arial" pitchFamily="34" charset="0"/>
              </a:rPr>
              <a:t>базы (1/2)</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221" name="Прямоугольник 1"/>
          <p:cNvSpPr>
            <a:spLocks noChangeArrowheads="1"/>
          </p:cNvSpPr>
          <p:nvPr/>
        </p:nvSpPr>
        <p:spPr bwMode="auto">
          <a:xfrm>
            <a:off x="0" y="849313"/>
            <a:ext cx="12106275" cy="363537"/>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9222" name="TextBox 2"/>
          <p:cNvSpPr txBox="1">
            <a:spLocks noChangeArrowheads="1"/>
          </p:cNvSpPr>
          <p:nvPr/>
        </p:nvSpPr>
        <p:spPr bwMode="auto">
          <a:xfrm>
            <a:off x="85725" y="849313"/>
            <a:ext cx="12003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a:latin typeface="Arial" panose="020B0604020202020204" pitchFamily="34" charset="0"/>
              </a:rPr>
              <a:t>1. Усиление фискальной функции акцизов</a:t>
            </a:r>
          </a:p>
          <a:p>
            <a:pPr algn="just">
              <a:buClr>
                <a:schemeClr val="tx2"/>
              </a:buClr>
            </a:pPr>
            <a:endParaRPr lang="ru-RU" altLang="ru-RU" sz="100" b="1">
              <a:latin typeface="Arial" panose="020B0604020202020204" pitchFamily="34" charset="0"/>
            </a:endParaRPr>
          </a:p>
        </p:txBody>
      </p:sp>
      <p:graphicFrame>
        <p:nvGraphicFramePr>
          <p:cNvPr id="7" name="Таблица 6"/>
          <p:cNvGraphicFramePr>
            <a:graphicFrameLocks noGrp="1"/>
          </p:cNvGraphicFramePr>
          <p:nvPr/>
        </p:nvGraphicFramePr>
        <p:xfrm>
          <a:off x="166688" y="1584325"/>
          <a:ext cx="11772900" cy="2951164"/>
        </p:xfrm>
        <a:graphic>
          <a:graphicData uri="http://schemas.openxmlformats.org/drawingml/2006/table">
            <a:tbl>
              <a:tblPr>
                <a:tableStyleId>{5940675A-B579-460E-94D1-54222C63F5DA}</a:tableStyleId>
              </a:tblPr>
              <a:tblGrid>
                <a:gridCol w="5285927"/>
                <a:gridCol w="1849121"/>
                <a:gridCol w="1102088"/>
                <a:gridCol w="883941"/>
                <a:gridCol w="883941"/>
                <a:gridCol w="883941"/>
                <a:gridCol w="883941"/>
              </a:tblGrid>
              <a:tr h="219362">
                <a:tc gridSpan="2">
                  <a:txBody>
                    <a:bodyPr/>
                    <a:lstStyle/>
                    <a:p>
                      <a:pPr algn="ctr" fontAlgn="ctr"/>
                      <a:r>
                        <a:rPr lang="ru-RU" sz="1400" b="1" u="none" strike="noStrike" dirty="0">
                          <a:effectLst/>
                          <a:latin typeface="Arial" panose="020B0604020202020204" pitchFamily="34" charset="0"/>
                          <a:cs typeface="Arial" panose="020B0604020202020204" pitchFamily="34" charset="0"/>
                        </a:rPr>
                        <a:t>Ставки</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hMerge="1">
                  <a:txBody>
                    <a:bodyPr/>
                    <a:lstStyle/>
                    <a:p>
                      <a:endParaRPr lang="ru-RU"/>
                    </a:p>
                  </a:txBody>
                  <a:tcP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2019 г.</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2020 г.</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2021 г.</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2022 г.</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i="0" u="none" strike="noStrike" dirty="0" smtClean="0">
                          <a:solidFill>
                            <a:srgbClr val="000000"/>
                          </a:solidFill>
                          <a:effectLst/>
                          <a:latin typeface="Arial" panose="020B0604020202020204" pitchFamily="34" charset="0"/>
                          <a:cs typeface="Arial" panose="020B0604020202020204" pitchFamily="34" charset="0"/>
                        </a:rPr>
                        <a:t>2023 г.</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r>
              <a:tr h="222363">
                <a:tc rowSpan="2">
                  <a:txBody>
                    <a:bodyPr/>
                    <a:lstStyle/>
                    <a:p>
                      <a:pPr marL="0" algn="ctr" defTabSz="914400" rtl="0" eaLnBrk="1" fontAlgn="ctr" latinLnBrk="0" hangingPunct="1"/>
                      <a:r>
                        <a:rPr lang="ru-RU" sz="1400" u="none" strike="noStrike" kern="1200" dirty="0" smtClean="0">
                          <a:solidFill>
                            <a:schemeClr val="tx1"/>
                          </a:solidFill>
                          <a:effectLst/>
                          <a:latin typeface="Arial" panose="020B0604020202020204" pitchFamily="34" charset="0"/>
                          <a:ea typeface="+mn-ea"/>
                          <a:cs typeface="Arial" panose="020B0604020202020204" pitchFamily="34" charset="0"/>
                        </a:rPr>
                        <a:t>Пиво и пивной напиток, тенге/литр</a:t>
                      </a:r>
                      <a:endParaRPr lang="ru-RU" sz="1400" u="none" strike="noStrike" kern="1200" dirty="0">
                        <a:solidFill>
                          <a:schemeClr val="tx1"/>
                        </a:solidFill>
                        <a:effectLst/>
                        <a:latin typeface="Arial" panose="020B0604020202020204" pitchFamily="34" charset="0"/>
                        <a:ea typeface="+mn-ea"/>
                        <a:cs typeface="Arial" panose="020B0604020202020204" pitchFamily="34" charset="0"/>
                      </a:endParaRPr>
                    </a:p>
                  </a:txBody>
                  <a:tcPr marL="8991" marR="8991" marT="8991" marB="0" anchor="ctr"/>
                </a:tc>
                <a:tc>
                  <a:txBody>
                    <a:bodyPr/>
                    <a:lstStyle/>
                    <a:p>
                      <a:pPr algn="ctr" fontAlgn="ctr"/>
                      <a:r>
                        <a:rPr lang="ru-RU" sz="1400" u="none" strike="noStrike" dirty="0" smtClean="0">
                          <a:effectLst/>
                          <a:latin typeface="Arial" panose="020B0604020202020204" pitchFamily="34" charset="0"/>
                          <a:cs typeface="Arial" panose="020B0604020202020204" pitchFamily="34" charset="0"/>
                        </a:rPr>
                        <a:t>Действующая</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solidFill>
                      <a:schemeClr val="bg1">
                        <a:lumMod val="95000"/>
                      </a:schemeClr>
                    </a:solidFill>
                  </a:tcPr>
                </a:tc>
                <a:tc>
                  <a:txBody>
                    <a:bodyPr/>
                    <a:lstStyle/>
                    <a:p>
                      <a:pPr algn="ctr" fontAlgn="ctr"/>
                      <a:r>
                        <a:rPr lang="ru-RU" sz="1400" u="none" strike="noStrike" dirty="0">
                          <a:effectLst/>
                          <a:latin typeface="Arial" panose="020B0604020202020204" pitchFamily="34" charset="0"/>
                          <a:cs typeface="Arial" panose="020B0604020202020204" pitchFamily="34" charset="0"/>
                        </a:rPr>
                        <a:t>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a:effectLst/>
                          <a:latin typeface="Arial" panose="020B0604020202020204" pitchFamily="34" charset="0"/>
                          <a:cs typeface="Arial" panose="020B0604020202020204" pitchFamily="34" charset="0"/>
                        </a:rPr>
                        <a:t>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a:effectLst/>
                          <a:latin typeface="Arial" panose="020B0604020202020204" pitchFamily="34" charset="0"/>
                          <a:cs typeface="Arial" panose="020B0604020202020204" pitchFamily="34" charset="0"/>
                        </a:rPr>
                        <a:t>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a:effectLst/>
                          <a:latin typeface="Arial" panose="020B0604020202020204" pitchFamily="34" charset="0"/>
                          <a:cs typeface="Arial" panose="020B0604020202020204" pitchFamily="34" charset="0"/>
                        </a:rPr>
                        <a:t>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1" u="none" strike="noStrike" dirty="0" smtClean="0">
                          <a:effectLst/>
                          <a:latin typeface="Arial" panose="020B0604020202020204" pitchFamily="34" charset="0"/>
                          <a:cs typeface="Arial" panose="020B0604020202020204" pitchFamily="34" charset="0"/>
                        </a:rPr>
                        <a:t>57</a:t>
                      </a:r>
                      <a:endParaRPr lang="ru-RU" sz="1400" b="1" i="0" u="none" strike="noStrike" dirty="0" smtClean="0">
                        <a:solidFill>
                          <a:srgbClr val="000000"/>
                        </a:solidFill>
                        <a:effectLst/>
                        <a:latin typeface="Arial" panose="020B0604020202020204" pitchFamily="34" charset="0"/>
                        <a:cs typeface="Arial" panose="020B0604020202020204" pitchFamily="34" charset="0"/>
                      </a:endParaRPr>
                    </a:p>
                  </a:txBody>
                  <a:tcPr marL="8991" marR="8991" marT="8991" marB="0" anchor="ctr"/>
                </a:tc>
              </a:tr>
              <a:tr h="222363">
                <a:tc vMerge="1">
                  <a:txBody>
                    <a:bodyPr/>
                    <a:lstStyle/>
                    <a:p>
                      <a:pPr algn="ctr" fontAlgn="ctr"/>
                      <a:endParaRPr lang="ru-RU" sz="10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1" u="none" strike="noStrike" dirty="0" smtClean="0">
                          <a:effectLst/>
                          <a:latin typeface="Arial" panose="020B0604020202020204" pitchFamily="34" charset="0"/>
                          <a:cs typeface="Arial" panose="020B0604020202020204" pitchFamily="34" charset="0"/>
                        </a:rPr>
                        <a:t>Предложение</a:t>
                      </a:r>
                      <a:endParaRPr lang="ru-RU" sz="1400" b="1" i="0" u="none" strike="noStrike" dirty="0" smtClean="0">
                        <a:solidFill>
                          <a:srgbClr val="000000"/>
                        </a:solidFill>
                        <a:effectLst/>
                        <a:latin typeface="Arial" panose="020B0604020202020204" pitchFamily="34" charset="0"/>
                        <a:cs typeface="Arial" panose="020B0604020202020204" pitchFamily="34" charset="0"/>
                      </a:endParaRPr>
                    </a:p>
                  </a:txBody>
                  <a:tcPr marL="5990" marR="5990" marT="5990" marB="0" anchor="ctr">
                    <a:solidFill>
                      <a:schemeClr val="bg1">
                        <a:lumMod val="95000"/>
                      </a:schemeClr>
                    </a:solidFill>
                  </a:tcPr>
                </a:tc>
                <a:tc>
                  <a:txBody>
                    <a:bodyPr/>
                    <a:lstStyle/>
                    <a:p>
                      <a:pPr algn="ctr" fontAlgn="ctr"/>
                      <a:r>
                        <a:rPr lang="ru-RU" sz="1400" u="none" strike="noStrike" dirty="0">
                          <a:effectLst/>
                          <a:latin typeface="Arial" panose="020B0604020202020204" pitchFamily="34" charset="0"/>
                          <a:cs typeface="Arial" panose="020B0604020202020204" pitchFamily="34" charset="0"/>
                        </a:rPr>
                        <a:t>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a:effectLst/>
                          <a:latin typeface="Arial" panose="020B0604020202020204" pitchFamily="34" charset="0"/>
                          <a:cs typeface="Arial" panose="020B0604020202020204" pitchFamily="34" charset="0"/>
                        </a:rPr>
                        <a:t>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68</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79</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90</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r>
              <a:tr h="268395">
                <a:tc grid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1" i="0" u="none" strike="noStrike" dirty="0" smtClean="0">
                          <a:solidFill>
                            <a:srgbClr val="000000"/>
                          </a:solidFill>
                          <a:effectLst/>
                          <a:latin typeface="Arial" panose="020B0604020202020204" pitchFamily="34" charset="0"/>
                          <a:cs typeface="Arial" panose="020B0604020202020204" pitchFamily="34" charset="0"/>
                        </a:rPr>
                        <a:t>Дополнительные поступления, млрд. тенге</a:t>
                      </a:r>
                    </a:p>
                  </a:txBody>
                  <a:tcPr marL="5990" marR="5990" marT="5990" marB="0" anchor="ctr"/>
                </a:tc>
                <a:tc hMerge="1">
                  <a:txBody>
                    <a:bodyPr/>
                    <a:lstStyle/>
                    <a:p>
                      <a:endParaRPr lang="ru-RU"/>
                    </a:p>
                  </a:txBody>
                  <a:tcPr/>
                </a:tc>
                <a:tc hMerge="1">
                  <a:txBody>
                    <a:bodyPr/>
                    <a:lstStyle/>
                    <a:p>
                      <a:endParaRPr lang="ru-RU"/>
                    </a:p>
                  </a:txBody>
                  <a:tcPr/>
                </a:tc>
                <a:tc hMerge="1">
                  <a:txBody>
                    <a:bodyPr/>
                    <a:lstStyle/>
                    <a:p>
                      <a:pPr algn="ctr" fontAlgn="ctr"/>
                      <a:endParaRPr lang="ru-RU" sz="10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i="0" u="none" strike="noStrike" dirty="0" smtClean="0">
                          <a:solidFill>
                            <a:srgbClr val="000000"/>
                          </a:solidFill>
                          <a:effectLst/>
                          <a:latin typeface="Arial" panose="020B0604020202020204" pitchFamily="34" charset="0"/>
                          <a:cs typeface="Arial" panose="020B0604020202020204" pitchFamily="34" charset="0"/>
                        </a:rPr>
                        <a:t>10,7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i="0" u="none" strike="noStrike" dirty="0" smtClean="0">
                          <a:solidFill>
                            <a:srgbClr val="000000"/>
                          </a:solidFill>
                          <a:effectLst/>
                          <a:latin typeface="Arial" panose="020B0604020202020204" pitchFamily="34" charset="0"/>
                          <a:cs typeface="Arial" panose="020B0604020202020204" pitchFamily="34" charset="0"/>
                        </a:rPr>
                        <a:t>19,7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c>
                  <a:txBody>
                    <a:bodyPr/>
                    <a:lstStyle/>
                    <a:p>
                      <a:pPr algn="ctr" fontAlgn="ctr"/>
                      <a:r>
                        <a:rPr lang="ru-RU" sz="1400" b="1" i="0" u="none" strike="noStrike" dirty="0" smtClean="0">
                          <a:solidFill>
                            <a:srgbClr val="000000"/>
                          </a:solidFill>
                          <a:effectLst/>
                          <a:latin typeface="Arial" panose="020B0604020202020204" pitchFamily="34" charset="0"/>
                          <a:cs typeface="Arial" panose="020B0604020202020204" pitchFamily="34" charset="0"/>
                        </a:rPr>
                        <a:t>25,7</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8991" marR="8991" marT="8991" marB="0" anchor="ctr"/>
                </a:tc>
              </a:tr>
              <a:tr h="288546">
                <a:tc rowSpan="2">
                  <a:txBody>
                    <a:bodyPr/>
                    <a:lstStyle/>
                    <a:p>
                      <a:pPr algn="ctr" fontAlgn="ctr"/>
                      <a:r>
                        <a:rPr lang="ru-RU" sz="1400" u="none" strike="noStrike" dirty="0">
                          <a:effectLst/>
                          <a:latin typeface="Arial" panose="020B0604020202020204" pitchFamily="34" charset="0"/>
                          <a:cs typeface="Arial" panose="020B0604020202020204" pitchFamily="34" charset="0"/>
                        </a:rPr>
                        <a:t>Изделия с нагреваемым табаком (нагреваемая табачная палочка, нагреваемая капсула с табаком и пр.) (тенге/1кг. табачной смеси)</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smtClean="0">
                          <a:effectLst/>
                          <a:latin typeface="Arial" panose="020B0604020202020204" pitchFamily="34" charset="0"/>
                          <a:cs typeface="Arial" panose="020B0604020202020204" pitchFamily="34" charset="0"/>
                        </a:rPr>
                        <a:t>Действующая</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solidFill>
                      <a:schemeClr val="bg1">
                        <a:lumMod val="95000"/>
                      </a:schemeClr>
                    </a:solidFill>
                  </a:tcPr>
                </a:tc>
                <a:tc>
                  <a:txBody>
                    <a:bodyPr/>
                    <a:lstStyle/>
                    <a:p>
                      <a:pPr algn="ctr" fontAlgn="ctr"/>
                      <a:r>
                        <a:rPr lang="ru-RU" sz="1400" u="none" strike="noStrike" dirty="0">
                          <a:effectLst/>
                          <a:latin typeface="Arial" panose="020B0604020202020204" pitchFamily="34" charset="0"/>
                          <a:cs typeface="Arial" panose="020B0604020202020204" pitchFamily="34" charset="0"/>
                        </a:rPr>
                        <a:t>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a:effectLst/>
                          <a:latin typeface="Arial" panose="020B0604020202020204" pitchFamily="34" charset="0"/>
                          <a:cs typeface="Arial" panose="020B0604020202020204" pitchFamily="34" charset="0"/>
                        </a:rPr>
                        <a:t>7345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smtClean="0">
                          <a:effectLst/>
                          <a:latin typeface="Arial" panose="020B0604020202020204" pitchFamily="34" charset="0"/>
                          <a:cs typeface="Arial" panose="020B0604020202020204" pitchFamily="34" charset="0"/>
                        </a:rPr>
                        <a:t>7 345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smtClean="0">
                          <a:effectLst/>
                          <a:latin typeface="Arial" panose="020B0604020202020204" pitchFamily="34" charset="0"/>
                          <a:cs typeface="Arial" panose="020B0604020202020204" pitchFamily="34" charset="0"/>
                        </a:rPr>
                        <a:t>7 345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smtClean="0">
                          <a:effectLst/>
                          <a:latin typeface="Arial" panose="020B0604020202020204" pitchFamily="34" charset="0"/>
                          <a:cs typeface="Arial" panose="020B0604020202020204" pitchFamily="34" charset="0"/>
                        </a:rPr>
                        <a:t>7 345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r>
              <a:tr h="501350">
                <a:tc vMerge="1">
                  <a:txBody>
                    <a:bodyPr/>
                    <a:lstStyle/>
                    <a:p>
                      <a:endParaRPr lang="ru-RU"/>
                    </a:p>
                  </a:txBody>
                  <a:tcP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Предложение</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solidFill>
                      <a:schemeClr val="bg1">
                        <a:lumMod val="95000"/>
                      </a:schemeClr>
                    </a:solidFill>
                  </a:tcPr>
                </a:tc>
                <a:tc>
                  <a:txBody>
                    <a:bodyPr/>
                    <a:lstStyle/>
                    <a:p>
                      <a:pPr algn="ctr" fontAlgn="ctr"/>
                      <a:r>
                        <a:rPr lang="ru-RU" sz="1400" u="none" strike="noStrike" dirty="0">
                          <a:effectLst/>
                          <a:latin typeface="Arial" panose="020B0604020202020204" pitchFamily="34" charset="0"/>
                          <a:cs typeface="Arial" panose="020B0604020202020204" pitchFamily="34" charset="0"/>
                        </a:rPr>
                        <a:t>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marL="0" algn="ctr" defTabSz="914400" rtl="0" eaLnBrk="1" fontAlgn="b" latinLnBrk="0" hangingPunct="1"/>
                      <a:r>
                        <a:rPr lang="ru-RU" sz="1400" b="0" i="0" u="none" strike="noStrike" kern="1200" dirty="0" smtClean="0">
                          <a:solidFill>
                            <a:srgbClr val="000000"/>
                          </a:solidFill>
                          <a:effectLst/>
                          <a:latin typeface="Arial" panose="020B0604020202020204" pitchFamily="34" charset="0"/>
                          <a:ea typeface="+mn-ea"/>
                          <a:cs typeface="Arial" panose="020B0604020202020204" pitchFamily="34" charset="0"/>
                        </a:rPr>
                        <a:t>7345</a:t>
                      </a:r>
                      <a:endParaRPr lang="ru-RU" sz="1400" b="1" i="0" u="sng"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6" marB="0" anchor="ctr"/>
                </a:tc>
                <a:tc>
                  <a:txBody>
                    <a:bodyPr/>
                    <a:lstStyle/>
                    <a:p>
                      <a:pPr marL="0" algn="ctr" defTabSz="914400" rtl="0" eaLnBrk="1" fontAlgn="b" latinLnBrk="0" hangingPunct="1"/>
                      <a:r>
                        <a:rPr lang="ru-RU" sz="1400" b="1" i="0" u="sng" strike="noStrike" kern="1200" dirty="0" smtClean="0">
                          <a:solidFill>
                            <a:srgbClr val="000000"/>
                          </a:solidFill>
                          <a:effectLst/>
                          <a:latin typeface="Arial" panose="020B0604020202020204" pitchFamily="34" charset="0"/>
                          <a:ea typeface="+mn-ea"/>
                          <a:cs typeface="Arial" panose="020B0604020202020204" pitchFamily="34" charset="0"/>
                        </a:rPr>
                        <a:t>10 300</a:t>
                      </a:r>
                      <a:endParaRPr lang="ru-RU" sz="1400" b="1" i="0" u="sng"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6" marB="0" anchor="ctr"/>
                </a:tc>
                <a:tc>
                  <a:txBody>
                    <a:bodyPr/>
                    <a:lstStyle/>
                    <a:p>
                      <a:pPr marL="0" algn="ctr" defTabSz="914400" rtl="0" eaLnBrk="1" fontAlgn="b" latinLnBrk="0" hangingPunct="1"/>
                      <a:r>
                        <a:rPr lang="ru-RU" sz="1400" b="1" i="0" u="sng" strike="noStrike" kern="1200" dirty="0" smtClean="0">
                          <a:solidFill>
                            <a:srgbClr val="000000"/>
                          </a:solidFill>
                          <a:effectLst/>
                          <a:latin typeface="Arial" panose="020B0604020202020204" pitchFamily="34" charset="0"/>
                          <a:ea typeface="+mn-ea"/>
                          <a:cs typeface="Arial" panose="020B0604020202020204" pitchFamily="34" charset="0"/>
                        </a:rPr>
                        <a:t>11 750</a:t>
                      </a:r>
                      <a:endParaRPr lang="ru-RU" sz="1400" b="1" i="0" u="sng"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6" marB="0" anchor="ctr"/>
                </a:tc>
                <a:tc>
                  <a:txBody>
                    <a:bodyPr/>
                    <a:lstStyle/>
                    <a:p>
                      <a:pPr marL="0" algn="ctr" defTabSz="914400" rtl="0" eaLnBrk="1" fontAlgn="b" latinLnBrk="0" hangingPunct="1"/>
                      <a:r>
                        <a:rPr lang="ru-RU" sz="1400" b="1" i="0" u="sng" strike="noStrike" kern="1200" dirty="0" smtClean="0">
                          <a:solidFill>
                            <a:srgbClr val="000000"/>
                          </a:solidFill>
                          <a:effectLst/>
                          <a:latin typeface="Arial" panose="020B0604020202020204" pitchFamily="34" charset="0"/>
                          <a:ea typeface="+mn-ea"/>
                          <a:cs typeface="Arial" panose="020B0604020202020204" pitchFamily="34" charset="0"/>
                        </a:rPr>
                        <a:t>11 750</a:t>
                      </a:r>
                      <a:endParaRPr lang="ru-RU" sz="1400" b="1" i="0" u="sng" strike="noStrike" kern="1200" dirty="0">
                        <a:solidFill>
                          <a:srgbClr val="000000"/>
                        </a:solidFill>
                        <a:effectLst/>
                        <a:latin typeface="Arial" panose="020B0604020202020204" pitchFamily="34" charset="0"/>
                        <a:ea typeface="+mn-ea"/>
                        <a:cs typeface="Arial" panose="020B0604020202020204" pitchFamily="34" charset="0"/>
                      </a:endParaRPr>
                    </a:p>
                  </a:txBody>
                  <a:tcPr marL="9525" marR="9525" marT="9526" marB="0" anchor="ctr"/>
                </a:tc>
              </a:tr>
              <a:tr h="219362">
                <a:tc rowSpan="2">
                  <a:txBody>
                    <a:bodyPr/>
                    <a:lstStyle/>
                    <a:p>
                      <a:pPr algn="ctr" fontAlgn="ctr"/>
                      <a:r>
                        <a:rPr lang="ru-RU" sz="1400" u="none" strike="noStrike" dirty="0" err="1">
                          <a:effectLst/>
                          <a:latin typeface="Arial" panose="020B0604020202020204" pitchFamily="34" charset="0"/>
                          <a:cs typeface="Arial" panose="020B0604020202020204" pitchFamily="34" charset="0"/>
                        </a:rPr>
                        <a:t>Никотиносодержащая</a:t>
                      </a:r>
                      <a:r>
                        <a:rPr lang="ru-RU" sz="1400" u="none" strike="noStrike" dirty="0">
                          <a:effectLst/>
                          <a:latin typeface="Arial" panose="020B0604020202020204" pitchFamily="34" charset="0"/>
                          <a:cs typeface="Arial" panose="020B0604020202020204" pitchFamily="34" charset="0"/>
                        </a:rPr>
                        <a:t> жидкость в картриджах, резервуарах и других контейнерах для использования в электронных сигаретах (</a:t>
                      </a:r>
                      <a:r>
                        <a:rPr lang="ru-RU" sz="1400" u="none" strike="noStrike" dirty="0" smtClean="0">
                          <a:effectLst/>
                          <a:latin typeface="Arial" panose="020B0604020202020204" pitchFamily="34" charset="0"/>
                          <a:cs typeface="Arial" panose="020B0604020202020204" pitchFamily="34" charset="0"/>
                        </a:rPr>
                        <a:t>тенге/1 </a:t>
                      </a:r>
                      <a:r>
                        <a:rPr lang="ru-RU" sz="1400" u="none" strike="noStrike" dirty="0">
                          <a:effectLst/>
                          <a:latin typeface="Arial" panose="020B0604020202020204" pitchFamily="34" charset="0"/>
                          <a:cs typeface="Arial" panose="020B0604020202020204" pitchFamily="34" charset="0"/>
                        </a:rPr>
                        <a:t>мл. жидкости)</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smtClean="0">
                          <a:effectLst/>
                          <a:latin typeface="Arial" panose="020B0604020202020204" pitchFamily="34" charset="0"/>
                          <a:cs typeface="Arial" panose="020B0604020202020204" pitchFamily="34" charset="0"/>
                        </a:rPr>
                        <a:t>Действующая</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solidFill>
                      <a:schemeClr val="bg1">
                        <a:lumMod val="95000"/>
                      </a:schemeClr>
                    </a:solidFill>
                  </a:tcPr>
                </a:tc>
                <a:tc>
                  <a:txBody>
                    <a:bodyPr/>
                    <a:lstStyle/>
                    <a:p>
                      <a:pPr algn="ctr" fontAlgn="ctr"/>
                      <a:r>
                        <a:rPr lang="ru-RU" sz="1400" u="none" strike="noStrike" dirty="0">
                          <a:effectLst/>
                          <a:latin typeface="Arial" panose="020B0604020202020204" pitchFamily="34" charset="0"/>
                          <a:cs typeface="Arial" panose="020B0604020202020204" pitchFamily="34" charset="0"/>
                        </a:rPr>
                        <a:t>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a:effectLst/>
                          <a:latin typeface="Arial" panose="020B0604020202020204" pitchFamily="34" charset="0"/>
                          <a:cs typeface="Arial" panose="020B0604020202020204" pitchFamily="34" charset="0"/>
                        </a:rPr>
                        <a:t>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0" u="none" strike="noStrike" dirty="0">
                          <a:effectLst/>
                          <a:latin typeface="Arial" panose="020B0604020202020204" pitchFamily="34" charset="0"/>
                          <a:cs typeface="Arial" panose="020B0604020202020204" pitchFamily="34" charset="0"/>
                        </a:rPr>
                        <a:t>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0" u="none" strike="noStrike" dirty="0">
                          <a:effectLst/>
                          <a:latin typeface="Arial" panose="020B0604020202020204" pitchFamily="34" charset="0"/>
                          <a:cs typeface="Arial" panose="020B0604020202020204" pitchFamily="34" charset="0"/>
                        </a:rPr>
                        <a:t>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0" u="none" strike="noStrike" dirty="0">
                          <a:effectLst/>
                          <a:latin typeface="Arial" panose="020B0604020202020204" pitchFamily="34" charset="0"/>
                          <a:cs typeface="Arial" panose="020B0604020202020204" pitchFamily="34" charset="0"/>
                        </a:rPr>
                        <a:t>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r>
              <a:tr h="783480">
                <a:tc vMerge="1">
                  <a:txBody>
                    <a:bodyPr/>
                    <a:lstStyle/>
                    <a:p>
                      <a:endParaRPr lang="ru-RU"/>
                    </a:p>
                  </a:txBody>
                  <a:tcP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Предложение</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solidFill>
                      <a:schemeClr val="bg1">
                        <a:lumMod val="95000"/>
                      </a:schemeClr>
                    </a:solidFill>
                  </a:tcPr>
                </a:tc>
                <a:tc>
                  <a:txBody>
                    <a:bodyPr/>
                    <a:lstStyle/>
                    <a:p>
                      <a:pPr algn="ctr" fontAlgn="ctr"/>
                      <a:r>
                        <a:rPr lang="ru-RU" sz="1400" u="none" strike="noStrike" dirty="0">
                          <a:effectLst/>
                          <a:latin typeface="Arial" panose="020B0604020202020204" pitchFamily="34" charset="0"/>
                          <a:cs typeface="Arial" panose="020B0604020202020204" pitchFamily="34" charset="0"/>
                        </a:rPr>
                        <a:t>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u="none" strike="noStrike" dirty="0">
                          <a:effectLst/>
                          <a:latin typeface="Arial" panose="020B0604020202020204" pitchFamily="34" charset="0"/>
                          <a:cs typeface="Arial" panose="020B0604020202020204" pitchFamily="34" charset="0"/>
                        </a:rPr>
                        <a:t>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u="sng" strike="noStrike" dirty="0" smtClean="0">
                          <a:effectLst/>
                          <a:latin typeface="Arial" panose="020B0604020202020204" pitchFamily="34" charset="0"/>
                          <a:cs typeface="Arial" panose="020B0604020202020204" pitchFamily="34" charset="0"/>
                        </a:rPr>
                        <a:t>7</a:t>
                      </a:r>
                      <a:endParaRPr lang="ru-RU" sz="1400" b="1" i="0" u="sng"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u="sng" strike="noStrike" dirty="0" smtClean="0">
                          <a:effectLst/>
                          <a:latin typeface="Arial" panose="020B0604020202020204" pitchFamily="34" charset="0"/>
                          <a:cs typeface="Arial" panose="020B0604020202020204" pitchFamily="34" charset="0"/>
                        </a:rPr>
                        <a:t>8</a:t>
                      </a:r>
                      <a:endParaRPr lang="ru-RU" sz="1400" b="1" i="0" u="sng"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u="sng" strike="noStrike" dirty="0" smtClean="0">
                          <a:effectLst/>
                          <a:latin typeface="Arial" panose="020B0604020202020204" pitchFamily="34" charset="0"/>
                          <a:cs typeface="Arial" panose="020B0604020202020204" pitchFamily="34" charset="0"/>
                        </a:rPr>
                        <a:t>8</a:t>
                      </a:r>
                      <a:endParaRPr lang="ru-RU" sz="1400" b="1" i="0" u="sng"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r>
              <a:tr h="225943">
                <a:tc gridSpan="4">
                  <a:txBody>
                    <a:bodyPr/>
                    <a:lstStyle/>
                    <a:p>
                      <a:pPr algn="ctr" fontAlgn="ctr"/>
                      <a:r>
                        <a:rPr lang="ru-RU" sz="1400" b="1" i="0" u="none" strike="noStrike" dirty="0" smtClean="0">
                          <a:solidFill>
                            <a:srgbClr val="000000"/>
                          </a:solidFill>
                          <a:effectLst/>
                          <a:latin typeface="Arial" panose="020B0604020202020204" pitchFamily="34" charset="0"/>
                          <a:cs typeface="Arial" panose="020B0604020202020204" pitchFamily="34" charset="0"/>
                        </a:rPr>
                        <a:t>Дополнительные поступления, млрд. тенге</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hMerge="1">
                  <a:txBody>
                    <a:bodyPr/>
                    <a:lstStyle/>
                    <a:p>
                      <a:endParaRPr lang="ru-RU"/>
                    </a:p>
                  </a:txBody>
                  <a:tcPr/>
                </a:tc>
                <a:tc hMerge="1">
                  <a:txBody>
                    <a:bodyPr/>
                    <a:lstStyle/>
                    <a:p>
                      <a:endParaRPr lang="ru-RU"/>
                    </a:p>
                  </a:txBody>
                  <a:tcPr/>
                </a:tc>
                <a:tc hMerge="1">
                  <a:txBody>
                    <a:bodyPr/>
                    <a:lstStyle/>
                    <a:p>
                      <a:pPr algn="ctr" fontAlgn="ctr"/>
                      <a:endParaRPr lang="ru-RU" sz="1000" b="0" i="0" u="none"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i="0" u="sng" strike="noStrike" dirty="0" smtClean="0">
                          <a:solidFill>
                            <a:srgbClr val="000000"/>
                          </a:solidFill>
                          <a:effectLst/>
                          <a:latin typeface="Arial" panose="020B0604020202020204" pitchFamily="34" charset="0"/>
                          <a:cs typeface="Arial" panose="020B0604020202020204" pitchFamily="34" charset="0"/>
                        </a:rPr>
                        <a:t>0,6</a:t>
                      </a:r>
                      <a:endParaRPr lang="ru-RU" sz="1400" b="1" i="0" u="sng"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algn="ctr" fontAlgn="ctr"/>
                      <a:r>
                        <a:rPr lang="ru-RU" sz="1400" b="1" i="0" u="sng" strike="noStrike" dirty="0" smtClean="0">
                          <a:solidFill>
                            <a:srgbClr val="000000"/>
                          </a:solidFill>
                          <a:effectLst/>
                          <a:latin typeface="Arial" panose="020B0604020202020204" pitchFamily="34" charset="0"/>
                          <a:cs typeface="Arial" panose="020B0604020202020204" pitchFamily="34" charset="0"/>
                        </a:rPr>
                        <a:t>1,0</a:t>
                      </a:r>
                      <a:endParaRPr lang="ru-RU" sz="1400" b="1" i="0" u="sng" strike="noStrike" dirty="0">
                        <a:solidFill>
                          <a:srgbClr val="000000"/>
                        </a:solidFill>
                        <a:effectLst/>
                        <a:latin typeface="Arial" panose="020B0604020202020204" pitchFamily="34" charset="0"/>
                        <a:cs typeface="Arial" panose="020B0604020202020204" pitchFamily="34" charset="0"/>
                      </a:endParaRPr>
                    </a:p>
                  </a:txBody>
                  <a:tcPr marL="5990" marR="5990" marT="599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1" i="0" u="sng" strike="noStrike" dirty="0" smtClean="0">
                          <a:solidFill>
                            <a:srgbClr val="000000"/>
                          </a:solidFill>
                          <a:effectLst/>
                          <a:latin typeface="Arial" panose="020B0604020202020204" pitchFamily="34" charset="0"/>
                          <a:cs typeface="Arial" panose="020B0604020202020204" pitchFamily="34" charset="0"/>
                        </a:rPr>
                        <a:t>1,0</a:t>
                      </a:r>
                    </a:p>
                  </a:txBody>
                  <a:tcPr marL="5990" marR="5990" marT="5990" marB="0" anchor="ctr"/>
                </a:tc>
              </a:tr>
            </a:tbl>
          </a:graphicData>
        </a:graphic>
      </p:graphicFrame>
      <p:sp>
        <p:nvSpPr>
          <p:cNvPr id="4" name="TextBox 3"/>
          <p:cNvSpPr txBox="1"/>
          <p:nvPr/>
        </p:nvSpPr>
        <p:spPr>
          <a:xfrm>
            <a:off x="166688" y="1276350"/>
            <a:ext cx="11772900" cy="307975"/>
          </a:xfrm>
          <a:prstGeom prst="rect">
            <a:avLst/>
          </a:prstGeom>
          <a:noFill/>
        </p:spPr>
        <p:txBody>
          <a:bodyPr>
            <a:spAutoFit/>
          </a:bodyPr>
          <a:lstStyle/>
          <a:p>
            <a:pPr algn="ctr" fontAlgn="auto">
              <a:spcBef>
                <a:spcPts val="0"/>
              </a:spcBef>
              <a:spcAft>
                <a:spcPts val="0"/>
              </a:spcAft>
              <a:defRPr/>
            </a:pPr>
            <a:r>
              <a:rPr lang="ru-RU" sz="1400" b="1" dirty="0">
                <a:solidFill>
                  <a:schemeClr val="accent1">
                    <a:lumMod val="50000"/>
                  </a:schemeClr>
                </a:solidFill>
              </a:rPr>
              <a:t>Увеличение ставок акцизов на пиво, электронные сигареты</a:t>
            </a:r>
          </a:p>
        </p:txBody>
      </p:sp>
      <p:graphicFrame>
        <p:nvGraphicFramePr>
          <p:cNvPr id="11" name="Таблица 10"/>
          <p:cNvGraphicFramePr>
            <a:graphicFrameLocks noGrp="1"/>
          </p:cNvGraphicFramePr>
          <p:nvPr/>
        </p:nvGraphicFramePr>
        <p:xfrm>
          <a:off x="166688" y="4926013"/>
          <a:ext cx="11772899" cy="1566861"/>
        </p:xfrm>
        <a:graphic>
          <a:graphicData uri="http://schemas.openxmlformats.org/drawingml/2006/table">
            <a:tbl>
              <a:tblPr>
                <a:tableStyleId>{616DA210-FB5B-4158-B5E0-FEB733F419BA}</a:tableStyleId>
              </a:tblPr>
              <a:tblGrid>
                <a:gridCol w="2026008"/>
                <a:gridCol w="1920764"/>
                <a:gridCol w="1704287"/>
                <a:gridCol w="1906108"/>
                <a:gridCol w="1726713"/>
                <a:gridCol w="2489019"/>
              </a:tblGrid>
              <a:tr h="532873">
                <a:tc>
                  <a:txBody>
                    <a:bodyPr/>
                    <a:lstStyle/>
                    <a:p>
                      <a:pPr marL="0" algn="ctr" defTabSz="914400" rtl="0" eaLnBrk="1" fontAlgn="ctr" latinLnBrk="0" hangingPunct="1"/>
                      <a:r>
                        <a:rPr lang="ru-RU" sz="1400" b="1" u="none" strike="noStrike" kern="1200" dirty="0" smtClean="0">
                          <a:solidFill>
                            <a:schemeClr val="tx1"/>
                          </a:solidFill>
                          <a:effectLst/>
                          <a:latin typeface="Arial" panose="020B0604020202020204" pitchFamily="34" charset="0"/>
                          <a:ea typeface="+mn-ea"/>
                          <a:cs typeface="Arial" panose="020B0604020202020204" pitchFamily="34" charset="0"/>
                        </a:rPr>
                        <a:t>Примеры</a:t>
                      </a:r>
                      <a:endParaRPr lang="ru-RU" sz="1400" b="1"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ru-RU" sz="1400" b="1" u="none" strike="noStrike" kern="1200" dirty="0">
                          <a:solidFill>
                            <a:schemeClr val="tx1"/>
                          </a:solidFill>
                          <a:effectLst/>
                          <a:latin typeface="Arial" panose="020B0604020202020204" pitchFamily="34" charset="0"/>
                          <a:ea typeface="+mn-ea"/>
                          <a:cs typeface="Arial" panose="020B0604020202020204" pitchFamily="34" charset="0"/>
                        </a:rPr>
                        <a:t>Условная цена, тенге</a:t>
                      </a:r>
                    </a:p>
                  </a:txBody>
                  <a:tcPr marL="9525" marR="9525" marT="9525" marB="0" anchor="ctr"/>
                </a:tc>
                <a:tc>
                  <a:txBody>
                    <a:bodyPr/>
                    <a:lstStyle/>
                    <a:p>
                      <a:pPr marL="0" algn="ctr" defTabSz="914400" rtl="0" eaLnBrk="1" fontAlgn="ctr" latinLnBrk="0" hangingPunct="1"/>
                      <a:r>
                        <a:rPr lang="ru-RU" sz="1400" b="1" u="none" strike="noStrike" kern="1200" dirty="0">
                          <a:solidFill>
                            <a:schemeClr val="tx1"/>
                          </a:solidFill>
                          <a:effectLst/>
                          <a:latin typeface="Arial" panose="020B0604020202020204" pitchFamily="34" charset="0"/>
                          <a:ea typeface="+mn-ea"/>
                          <a:cs typeface="Arial" panose="020B0604020202020204" pitchFamily="34" charset="0"/>
                        </a:rPr>
                        <a:t>Сумма </a:t>
                      </a:r>
                      <a:r>
                        <a:rPr lang="ru-RU" sz="1400" b="1" u="none" strike="noStrike" kern="1200" dirty="0" smtClean="0">
                          <a:solidFill>
                            <a:schemeClr val="tx1"/>
                          </a:solidFill>
                          <a:effectLst/>
                          <a:latin typeface="Arial" panose="020B0604020202020204" pitchFamily="34" charset="0"/>
                          <a:ea typeface="+mn-ea"/>
                          <a:cs typeface="Arial" panose="020B0604020202020204" pitchFamily="34" charset="0"/>
                        </a:rPr>
                        <a:t>действ. </a:t>
                      </a:r>
                      <a:r>
                        <a:rPr lang="ru-RU" sz="1400" b="1" u="none" strike="noStrike" kern="1200" dirty="0">
                          <a:solidFill>
                            <a:schemeClr val="tx1"/>
                          </a:solidFill>
                          <a:effectLst/>
                          <a:latin typeface="Arial" panose="020B0604020202020204" pitchFamily="34" charset="0"/>
                          <a:ea typeface="+mn-ea"/>
                          <a:cs typeface="Arial" panose="020B0604020202020204" pitchFamily="34" charset="0"/>
                        </a:rPr>
                        <a:t>акциза, тенге</a:t>
                      </a:r>
                    </a:p>
                  </a:txBody>
                  <a:tcPr marL="9525" marR="9525" marT="9525" marB="0" anchor="ctr"/>
                </a:tc>
                <a:tc>
                  <a:txBody>
                    <a:bodyPr/>
                    <a:lstStyle/>
                    <a:p>
                      <a:pPr marL="0" algn="ctr" defTabSz="914400" rtl="0" eaLnBrk="1" fontAlgn="ctr" latinLnBrk="0" hangingPunct="1"/>
                      <a:r>
                        <a:rPr lang="ru-RU" sz="1400" b="1" u="none" strike="noStrike" kern="1200" dirty="0" err="1" smtClean="0">
                          <a:solidFill>
                            <a:schemeClr val="tx1"/>
                          </a:solidFill>
                          <a:effectLst/>
                          <a:latin typeface="Arial" panose="020B0604020202020204" pitchFamily="34" charset="0"/>
                          <a:ea typeface="+mn-ea"/>
                          <a:cs typeface="Arial" panose="020B0604020202020204" pitchFamily="34" charset="0"/>
                        </a:rPr>
                        <a:t>Предл</a:t>
                      </a:r>
                      <a:r>
                        <a:rPr lang="ru-RU" sz="1400" b="1" u="none" strike="noStrike" kern="1200" dirty="0" smtClean="0">
                          <a:solidFill>
                            <a:schemeClr val="tx1"/>
                          </a:solidFill>
                          <a:effectLst/>
                          <a:latin typeface="Arial" panose="020B0604020202020204" pitchFamily="34" charset="0"/>
                          <a:ea typeface="+mn-ea"/>
                          <a:cs typeface="Arial" panose="020B0604020202020204" pitchFamily="34" charset="0"/>
                        </a:rPr>
                        <a:t>. </a:t>
                      </a:r>
                      <a:r>
                        <a:rPr lang="ru-RU" sz="1400" b="1" u="none" strike="noStrike" kern="1200" dirty="0">
                          <a:solidFill>
                            <a:schemeClr val="tx1"/>
                          </a:solidFill>
                          <a:effectLst/>
                          <a:latin typeface="Arial" panose="020B0604020202020204" pitchFamily="34" charset="0"/>
                          <a:ea typeface="+mn-ea"/>
                          <a:cs typeface="Arial" panose="020B0604020202020204" pitchFamily="34" charset="0"/>
                        </a:rPr>
                        <a:t>ставка доп. акциза, </a:t>
                      </a:r>
                      <a:r>
                        <a:rPr lang="ru-RU" sz="1400" b="1" u="none" strike="noStrike" kern="1200" dirty="0" smtClean="0">
                          <a:solidFill>
                            <a:schemeClr val="tx1"/>
                          </a:solidFill>
                          <a:effectLst/>
                          <a:latin typeface="Arial" panose="020B0604020202020204" pitchFamily="34" charset="0"/>
                          <a:ea typeface="+mn-ea"/>
                          <a:cs typeface="Arial" panose="020B0604020202020204" pitchFamily="34" charset="0"/>
                        </a:rPr>
                        <a:t>% от цены</a:t>
                      </a:r>
                      <a:endParaRPr lang="ru-RU" sz="1400" b="1" u="none" strike="noStrike" kern="1200" dirty="0">
                        <a:solidFill>
                          <a:schemeClr val="tx1"/>
                        </a:solidFill>
                        <a:effectLst/>
                        <a:latin typeface="Arial" panose="020B0604020202020204" pitchFamily="34" charset="0"/>
                        <a:ea typeface="+mn-ea"/>
                        <a:cs typeface="Arial" panose="020B0604020202020204" pitchFamily="34" charset="0"/>
                      </a:endParaRPr>
                    </a:p>
                  </a:txBody>
                  <a:tcPr marL="9525" marR="9525" marT="9525" marB="0" anchor="ctr"/>
                </a:tc>
                <a:tc>
                  <a:txBody>
                    <a:bodyPr/>
                    <a:lstStyle/>
                    <a:p>
                      <a:pPr marL="0" algn="ctr" defTabSz="914400" rtl="0" eaLnBrk="1" fontAlgn="ctr" latinLnBrk="0" hangingPunct="1"/>
                      <a:r>
                        <a:rPr lang="ru-RU" sz="1400" b="1" u="none" strike="noStrike" kern="1200" dirty="0" smtClean="0">
                          <a:solidFill>
                            <a:schemeClr val="tx1"/>
                          </a:solidFill>
                          <a:effectLst/>
                          <a:latin typeface="Arial" panose="020B0604020202020204" pitchFamily="34" charset="0"/>
                          <a:ea typeface="+mn-ea"/>
                          <a:cs typeface="Arial" panose="020B0604020202020204" pitchFamily="34" charset="0"/>
                        </a:rPr>
                        <a:t>Доп</a:t>
                      </a:r>
                      <a:r>
                        <a:rPr lang="ru-RU" sz="1400" b="1" u="none" strike="noStrike" kern="1200" dirty="0">
                          <a:solidFill>
                            <a:schemeClr val="tx1"/>
                          </a:solidFill>
                          <a:effectLst/>
                          <a:latin typeface="Arial" panose="020B0604020202020204" pitchFamily="34" charset="0"/>
                          <a:ea typeface="+mn-ea"/>
                          <a:cs typeface="Arial" panose="020B0604020202020204" pitchFamily="34" charset="0"/>
                        </a:rPr>
                        <a:t>. </a:t>
                      </a:r>
                      <a:r>
                        <a:rPr lang="ru-RU" sz="1400" b="1" u="none" strike="noStrike" kern="1200" dirty="0" smtClean="0">
                          <a:solidFill>
                            <a:schemeClr val="tx1"/>
                          </a:solidFill>
                          <a:effectLst/>
                          <a:latin typeface="Arial" panose="020B0604020202020204" pitchFamily="34" charset="0"/>
                          <a:ea typeface="+mn-ea"/>
                          <a:cs typeface="Arial" panose="020B0604020202020204" pitchFamily="34" charset="0"/>
                        </a:rPr>
                        <a:t>акциз, </a:t>
                      </a:r>
                      <a:r>
                        <a:rPr lang="ru-RU" sz="1400" b="1" u="none" strike="noStrike" kern="1200" dirty="0">
                          <a:solidFill>
                            <a:schemeClr val="tx1"/>
                          </a:solidFill>
                          <a:effectLst/>
                          <a:latin typeface="Arial" panose="020B0604020202020204" pitchFamily="34" charset="0"/>
                          <a:ea typeface="+mn-ea"/>
                          <a:cs typeface="Arial" panose="020B0604020202020204" pitchFamily="34" charset="0"/>
                        </a:rPr>
                        <a:t>тенге</a:t>
                      </a:r>
                    </a:p>
                  </a:txBody>
                  <a:tcPr marL="9525" marR="9525" marT="9525" marB="0" anchor="ctr"/>
                </a:tc>
                <a:tc>
                  <a:txBody>
                    <a:bodyPr/>
                    <a:lstStyle/>
                    <a:p>
                      <a:pPr marL="0" algn="ctr" defTabSz="914400" rtl="0" eaLnBrk="1" fontAlgn="ctr" latinLnBrk="0" hangingPunct="1"/>
                      <a:r>
                        <a:rPr lang="ru-RU" sz="1400" b="1" u="none" strike="noStrike" kern="1200" dirty="0">
                          <a:solidFill>
                            <a:schemeClr val="tx1"/>
                          </a:solidFill>
                          <a:effectLst/>
                          <a:latin typeface="Arial" panose="020B0604020202020204" pitchFamily="34" charset="0"/>
                          <a:ea typeface="+mn-ea"/>
                          <a:cs typeface="Arial" panose="020B0604020202020204" pitchFamily="34" charset="0"/>
                        </a:rPr>
                        <a:t>Общая сумма акцизов</a:t>
                      </a:r>
                    </a:p>
                  </a:txBody>
                  <a:tcPr marL="9525" marR="9525" marT="9525" marB="0" anchor="ctr"/>
                </a:tc>
              </a:tr>
              <a:tr h="258497">
                <a:tc>
                  <a:txBody>
                    <a:bodyPr/>
                    <a:lstStyle/>
                    <a:p>
                      <a:pPr algn="ctr" fontAlgn="b"/>
                      <a:r>
                        <a:rPr lang="ru-RU" sz="1400" u="none" strike="noStrike" dirty="0">
                          <a:effectLst/>
                          <a:latin typeface="Arial" panose="020B0604020202020204" pitchFamily="34" charset="0"/>
                          <a:cs typeface="Arial" panose="020B0604020202020204" pitchFamily="34" charset="0"/>
                        </a:rPr>
                        <a:t>Коньяк </a:t>
                      </a:r>
                      <a:r>
                        <a:rPr lang="ru-RU" sz="1400" u="none" strike="noStrike" dirty="0" smtClean="0">
                          <a:effectLst/>
                          <a:latin typeface="Arial" panose="020B0604020202020204" pitchFamily="34" charset="0"/>
                          <a:cs typeface="Arial" panose="020B0604020202020204" pitchFamily="34" charset="0"/>
                        </a:rPr>
                        <a:t>1,0 </a:t>
                      </a:r>
                      <a:r>
                        <a:rPr lang="ru-RU" sz="1400" u="none" strike="noStrike" dirty="0">
                          <a:effectLst/>
                          <a:latin typeface="Arial" panose="020B0604020202020204" pitchFamily="34" charset="0"/>
                          <a:cs typeface="Arial" panose="020B0604020202020204" pitchFamily="34" charset="0"/>
                        </a:rPr>
                        <a:t>л</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70 000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100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a:effectLst/>
                          <a:latin typeface="Arial" panose="020B0604020202020204" pitchFamily="34" charset="0"/>
                          <a:cs typeface="Arial" panose="020B0604020202020204" pitchFamily="34" charset="0"/>
                        </a:rPr>
                        <a:t>10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5 000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1" u="none" strike="noStrike" dirty="0" smtClean="0">
                          <a:effectLst/>
                          <a:latin typeface="Arial" panose="020B0604020202020204" pitchFamily="34" charset="0"/>
                          <a:cs typeface="Arial" panose="020B0604020202020204" pitchFamily="34" charset="0"/>
                        </a:rPr>
                        <a:t>5 100</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58497">
                <a:tc>
                  <a:txBody>
                    <a:bodyPr/>
                    <a:lstStyle/>
                    <a:p>
                      <a:pPr algn="ctr" fontAlgn="b"/>
                      <a:r>
                        <a:rPr lang="ru-RU" sz="1400" u="none" strike="noStrike" dirty="0">
                          <a:effectLst/>
                          <a:latin typeface="Arial" panose="020B0604020202020204" pitchFamily="34" charset="0"/>
                          <a:cs typeface="Arial" panose="020B0604020202020204" pitchFamily="34" charset="0"/>
                        </a:rPr>
                        <a:t>Виски </a:t>
                      </a:r>
                      <a:r>
                        <a:rPr lang="ru-RU" sz="1400" u="none" strike="noStrike" dirty="0" smtClean="0">
                          <a:effectLst/>
                          <a:latin typeface="Arial" panose="020B0604020202020204" pitchFamily="34" charset="0"/>
                          <a:cs typeface="Arial" panose="020B0604020202020204" pitchFamily="34" charset="0"/>
                        </a:rPr>
                        <a:t>1,0 </a:t>
                      </a:r>
                      <a:r>
                        <a:rPr lang="ru-RU" sz="1400" u="none" strike="noStrike" dirty="0">
                          <a:effectLst/>
                          <a:latin typeface="Arial" panose="020B0604020202020204" pitchFamily="34" charset="0"/>
                          <a:cs typeface="Arial" panose="020B0604020202020204" pitchFamily="34" charset="0"/>
                        </a:rPr>
                        <a:t>л</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70 000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1 020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a:effectLst/>
                          <a:latin typeface="Arial" panose="020B0604020202020204" pitchFamily="34" charset="0"/>
                          <a:cs typeface="Arial" panose="020B0604020202020204" pitchFamily="34" charset="0"/>
                        </a:rPr>
                        <a:t>10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5 000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1" u="none" strike="noStrike" dirty="0" smtClean="0">
                          <a:effectLst/>
                          <a:latin typeface="Arial" panose="020B0604020202020204" pitchFamily="34" charset="0"/>
                          <a:cs typeface="Arial" panose="020B0604020202020204" pitchFamily="34" charset="0"/>
                        </a:rPr>
                        <a:t>6 020</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58497">
                <a:tc>
                  <a:txBody>
                    <a:bodyPr/>
                    <a:lstStyle/>
                    <a:p>
                      <a:pPr algn="ctr" fontAlgn="b"/>
                      <a:r>
                        <a:rPr lang="ru-RU" sz="1400" u="none" strike="noStrike" dirty="0">
                          <a:effectLst/>
                          <a:latin typeface="Arial" panose="020B0604020202020204" pitchFamily="34" charset="0"/>
                          <a:cs typeface="Arial" panose="020B0604020202020204" pitchFamily="34" charset="0"/>
                        </a:rPr>
                        <a:t>Вино </a:t>
                      </a:r>
                      <a:r>
                        <a:rPr lang="ru-RU" sz="1400" u="none" strike="noStrike" dirty="0" smtClean="0">
                          <a:effectLst/>
                          <a:latin typeface="Arial" panose="020B0604020202020204" pitchFamily="34" charset="0"/>
                          <a:cs typeface="Arial" panose="020B0604020202020204" pitchFamily="34" charset="0"/>
                        </a:rPr>
                        <a:t>1,0 л</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70 000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35</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a:effectLst/>
                          <a:latin typeface="Arial" panose="020B0604020202020204" pitchFamily="34" charset="0"/>
                          <a:cs typeface="Arial" panose="020B0604020202020204" pitchFamily="34" charset="0"/>
                        </a:rPr>
                        <a:t>10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u="none" strike="noStrike" dirty="0" smtClean="0">
                          <a:effectLst/>
                          <a:latin typeface="Arial" panose="020B0604020202020204" pitchFamily="34" charset="0"/>
                          <a:cs typeface="Arial" panose="020B0604020202020204" pitchFamily="34" charset="0"/>
                        </a:rPr>
                        <a:t>5 000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1" u="none" strike="noStrike" dirty="0" smtClean="0">
                          <a:effectLst/>
                          <a:latin typeface="Arial" panose="020B0604020202020204" pitchFamily="34" charset="0"/>
                          <a:cs typeface="Arial" panose="020B0604020202020204" pitchFamily="34" charset="0"/>
                        </a:rPr>
                        <a:t>5 035</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258497">
                <a:tc>
                  <a:txBody>
                    <a:bodyPr/>
                    <a:lstStyle/>
                    <a:p>
                      <a:pPr algn="ctr" fontAlgn="b"/>
                      <a:r>
                        <a:rPr lang="ru-RU" sz="1400" b="0" i="0" u="none" strike="noStrike" dirty="0" smtClean="0">
                          <a:solidFill>
                            <a:srgbClr val="000000"/>
                          </a:solidFill>
                          <a:effectLst/>
                          <a:latin typeface="Arial" panose="020B0604020202020204" pitchFamily="34" charset="0"/>
                          <a:cs typeface="Arial" panose="020B0604020202020204" pitchFamily="34" charset="0"/>
                        </a:rPr>
                        <a:t>Сигара, 1 штука</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0" i="0" u="none" strike="noStrike" dirty="0" smtClean="0">
                          <a:solidFill>
                            <a:srgbClr val="000000"/>
                          </a:solidFill>
                          <a:effectLst/>
                          <a:latin typeface="Arial" panose="020B0604020202020204" pitchFamily="34" charset="0"/>
                          <a:cs typeface="Arial" panose="020B0604020202020204" pitchFamily="34" charset="0"/>
                        </a:rPr>
                        <a:t>5 000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0" i="0" u="none" strike="noStrike" dirty="0" smtClean="0">
                          <a:solidFill>
                            <a:srgbClr val="000000"/>
                          </a:solidFill>
                          <a:effectLst/>
                          <a:latin typeface="Arial" panose="020B0604020202020204" pitchFamily="34" charset="0"/>
                          <a:cs typeface="Arial" panose="020B0604020202020204" pitchFamily="34" charset="0"/>
                        </a:rPr>
                        <a:t>750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0" i="0" u="none" strike="noStrike" dirty="0" smtClean="0">
                          <a:solidFill>
                            <a:srgbClr val="000000"/>
                          </a:solidFill>
                          <a:effectLst/>
                          <a:latin typeface="Arial" panose="020B0604020202020204" pitchFamily="34" charset="0"/>
                          <a:cs typeface="Arial" panose="020B0604020202020204" pitchFamily="34" charset="0"/>
                        </a:rPr>
                        <a:t>10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0" i="0" u="none" strike="noStrike" dirty="0" smtClean="0">
                          <a:solidFill>
                            <a:srgbClr val="000000"/>
                          </a:solidFill>
                          <a:effectLst/>
                          <a:latin typeface="Arial" panose="020B0604020202020204" pitchFamily="34" charset="0"/>
                          <a:cs typeface="Arial" panose="020B0604020202020204" pitchFamily="34" charset="0"/>
                        </a:rPr>
                        <a:t>500</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b"/>
                      <a:r>
                        <a:rPr lang="ru-RU" sz="1400" b="1" i="0" u="none" strike="noStrike" dirty="0" smtClean="0">
                          <a:solidFill>
                            <a:srgbClr val="000000"/>
                          </a:solidFill>
                          <a:effectLst/>
                          <a:latin typeface="Arial" panose="020B0604020202020204" pitchFamily="34" charset="0"/>
                          <a:cs typeface="Arial" panose="020B0604020202020204" pitchFamily="34" charset="0"/>
                        </a:rPr>
                        <a:t>1 250</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
        <p:nvSpPr>
          <p:cNvPr id="13" name="TextBox 12"/>
          <p:cNvSpPr txBox="1"/>
          <p:nvPr/>
        </p:nvSpPr>
        <p:spPr>
          <a:xfrm>
            <a:off x="166688" y="4597400"/>
            <a:ext cx="11772900" cy="306388"/>
          </a:xfrm>
          <a:prstGeom prst="rect">
            <a:avLst/>
          </a:prstGeom>
          <a:noFill/>
        </p:spPr>
        <p:txBody>
          <a:bodyPr>
            <a:spAutoFit/>
          </a:bodyPr>
          <a:lstStyle/>
          <a:p>
            <a:pPr algn="ctr" fontAlgn="auto">
              <a:spcBef>
                <a:spcPts val="0"/>
              </a:spcBef>
              <a:spcAft>
                <a:spcPts val="0"/>
              </a:spcAft>
              <a:defRPr/>
            </a:pPr>
            <a:r>
              <a:rPr lang="ru-RU" sz="1400" b="1" u="sng" dirty="0">
                <a:solidFill>
                  <a:schemeClr val="accent1">
                    <a:lumMod val="50000"/>
                  </a:schemeClr>
                </a:solidFill>
              </a:rPr>
              <a:t>Дополнительный акциз на дорогостоящую алкогольную и табачную продукцию</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Прямоугольник 1"/>
          <p:cNvSpPr>
            <a:spLocks noChangeArrowheads="1"/>
          </p:cNvSpPr>
          <p:nvPr/>
        </p:nvSpPr>
        <p:spPr bwMode="auto">
          <a:xfrm>
            <a:off x="0" y="3714750"/>
            <a:ext cx="12011025" cy="363538"/>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2" name="Номер слайда 1"/>
          <p:cNvSpPr>
            <a:spLocks noGrp="1"/>
          </p:cNvSpPr>
          <p:nvPr>
            <p:ph type="sldNum" sz="quarter" idx="12"/>
          </p:nvPr>
        </p:nvSpPr>
        <p:spPr>
          <a:xfrm>
            <a:off x="9267825" y="6492875"/>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AEA3760-B555-435C-956E-D01E4D870DD2}" type="slidenum">
              <a:rPr lang="ru-RU" altLang="ru-RU">
                <a:solidFill>
                  <a:srgbClr val="898989"/>
                </a:solidFill>
              </a:rPr>
              <a:pPr/>
              <a:t>14</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fontAlgn="auto">
              <a:lnSpc>
                <a:spcPts val="1800"/>
              </a:lnSpc>
              <a:spcBef>
                <a:spcPts val="0"/>
              </a:spcBef>
              <a:spcAft>
                <a:spcPts val="0"/>
              </a:spcAft>
              <a:defRPr/>
            </a:pPr>
            <a:r>
              <a:rPr lang="en-US" sz="2800" b="1" cap="small" dirty="0">
                <a:solidFill>
                  <a:srgbClr val="002060"/>
                </a:solidFill>
                <a:latin typeface="Arial" pitchFamily="34" charset="0"/>
                <a:ea typeface="Tahoma" panose="020B0604030504040204" pitchFamily="34" charset="0"/>
                <a:cs typeface="Arial" pitchFamily="34" charset="0"/>
              </a:rPr>
              <a:t>IV</a:t>
            </a:r>
            <a:r>
              <a:rPr lang="ru-RU" sz="2800" b="1" cap="small" dirty="0">
                <a:solidFill>
                  <a:srgbClr val="002060"/>
                </a:solidFill>
                <a:latin typeface="Arial" pitchFamily="34" charset="0"/>
                <a:ea typeface="Tahoma" panose="020B0604030504040204" pitchFamily="34" charset="0"/>
                <a:cs typeface="Arial" pitchFamily="34" charset="0"/>
              </a:rPr>
              <a:t>. Расширение налогооблагаемой </a:t>
            </a:r>
            <a:r>
              <a:rPr lang="ru-RU" sz="2800" b="1" cap="small" dirty="0" smtClean="0">
                <a:solidFill>
                  <a:srgbClr val="002060"/>
                </a:solidFill>
                <a:latin typeface="Arial" pitchFamily="34" charset="0"/>
                <a:ea typeface="Tahoma" panose="020B0604030504040204" pitchFamily="34" charset="0"/>
                <a:cs typeface="Arial" pitchFamily="34" charset="0"/>
              </a:rPr>
              <a:t>базы (2/2)</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0246" name="Прямоугольник 1"/>
          <p:cNvSpPr>
            <a:spLocks noChangeArrowheads="1"/>
          </p:cNvSpPr>
          <p:nvPr/>
        </p:nvSpPr>
        <p:spPr bwMode="auto">
          <a:xfrm>
            <a:off x="0" y="941388"/>
            <a:ext cx="12011025" cy="3651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0247" name="TextBox 2"/>
          <p:cNvSpPr txBox="1">
            <a:spLocks noChangeArrowheads="1"/>
          </p:cNvSpPr>
          <p:nvPr/>
        </p:nvSpPr>
        <p:spPr bwMode="auto">
          <a:xfrm>
            <a:off x="85725" y="941388"/>
            <a:ext cx="1192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a:latin typeface="Arial" panose="020B0604020202020204" pitchFamily="34" charset="0"/>
              </a:rPr>
              <a:t>2. Обложение НДС услуг, оказываемых иностранными интернет-компаниями в электронной форме </a:t>
            </a:r>
          </a:p>
          <a:p>
            <a:pPr algn="just">
              <a:buClr>
                <a:schemeClr val="tx2"/>
              </a:buClr>
            </a:pPr>
            <a:endParaRPr lang="ru-RU" altLang="ru-RU" sz="100" b="1">
              <a:latin typeface="Arial" panose="020B0604020202020204" pitchFamily="34" charset="0"/>
            </a:endParaRPr>
          </a:p>
        </p:txBody>
      </p:sp>
      <p:graphicFrame>
        <p:nvGraphicFramePr>
          <p:cNvPr id="9" name="Таблица 8"/>
          <p:cNvGraphicFramePr>
            <a:graphicFrameLocks noGrp="1"/>
          </p:cNvGraphicFramePr>
          <p:nvPr/>
        </p:nvGraphicFramePr>
        <p:xfrm>
          <a:off x="158750" y="1403350"/>
          <a:ext cx="11852274" cy="1298810"/>
        </p:xfrm>
        <a:graphic>
          <a:graphicData uri="http://schemas.openxmlformats.org/drawingml/2006/table">
            <a:tbl>
              <a:tblPr>
                <a:tableStyleId>{616DA210-FB5B-4158-B5E0-FEB733F419BA}</a:tableStyleId>
              </a:tblPr>
              <a:tblGrid>
                <a:gridCol w="1714493"/>
                <a:gridCol w="2215716"/>
                <a:gridCol w="1538692"/>
                <a:gridCol w="1406804"/>
                <a:gridCol w="4976569"/>
              </a:tblGrid>
              <a:tr h="222646">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Плательщик</a:t>
                      </a:r>
                      <a:r>
                        <a:rPr lang="ru-RU" sz="1400" b="1" u="none" strike="noStrike" dirty="0">
                          <a:effectLst/>
                          <a:latin typeface="Arial" panose="020B0604020202020204" pitchFamily="34" charset="0"/>
                          <a:cs typeface="Arial" panose="020B0604020202020204" pitchFamily="34" charset="0"/>
                        </a:rPr>
                        <a:t> </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За что платит?</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База</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1" u="none" strike="noStrike" dirty="0" smtClean="0">
                          <a:effectLst/>
                          <a:latin typeface="Arial" panose="020B0604020202020204" pitchFamily="34" charset="0"/>
                          <a:cs typeface="Arial" panose="020B0604020202020204" pitchFamily="34" charset="0"/>
                        </a:rPr>
                        <a:t>Ставка</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1" i="0" u="none" strike="noStrike" dirty="0" smtClean="0">
                          <a:solidFill>
                            <a:srgbClr val="000000"/>
                          </a:solidFill>
                          <a:effectLst/>
                          <a:latin typeface="Arial" panose="020B0604020202020204" pitchFamily="34" charset="0"/>
                          <a:cs typeface="Arial" panose="020B0604020202020204" pitchFamily="34" charset="0"/>
                        </a:rPr>
                        <a:t>Пример</a:t>
                      </a:r>
                      <a:endParaRPr lang="ru-RU" sz="14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r>
              <a:tr h="1075929">
                <a:tc>
                  <a:txBody>
                    <a:bodyPr/>
                    <a:lstStyle/>
                    <a:p>
                      <a:pPr algn="ctr" fontAlgn="ctr"/>
                      <a:r>
                        <a:rPr lang="ru-RU" sz="1400" b="0" i="0" u="none" strike="noStrike" dirty="0" smtClean="0">
                          <a:solidFill>
                            <a:srgbClr val="000000"/>
                          </a:solidFill>
                          <a:effectLst/>
                          <a:latin typeface="Arial" panose="020B0604020202020204" pitchFamily="34" charset="0"/>
                          <a:cs typeface="Arial" panose="020B0604020202020204" pitchFamily="34" charset="0"/>
                        </a:rPr>
                        <a:t>Иностранная интернет</a:t>
                      </a:r>
                      <a:r>
                        <a:rPr lang="ru-RU" sz="1400" b="0" i="0" u="none" strike="noStrike" baseline="0" dirty="0" smtClean="0">
                          <a:solidFill>
                            <a:srgbClr val="000000"/>
                          </a:solidFill>
                          <a:effectLst/>
                          <a:latin typeface="Arial" panose="020B0604020202020204" pitchFamily="34" charset="0"/>
                          <a:cs typeface="Arial" panose="020B0604020202020204" pitchFamily="34" charset="0"/>
                        </a:rPr>
                        <a:t>-компания</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400" b="0" i="0" u="none" strike="noStrike" dirty="0" smtClean="0">
                          <a:solidFill>
                            <a:srgbClr val="000000"/>
                          </a:solidFill>
                          <a:effectLst/>
                          <a:latin typeface="Arial" panose="020B0604020202020204" pitchFamily="34" charset="0"/>
                          <a:cs typeface="Arial" panose="020B0604020202020204" pitchFamily="34" charset="0"/>
                        </a:rPr>
                        <a:t>Оказание</a:t>
                      </a:r>
                      <a:r>
                        <a:rPr lang="ru-RU" sz="1400" b="0" i="0" u="none" strike="noStrike" baseline="0" dirty="0" smtClean="0">
                          <a:solidFill>
                            <a:srgbClr val="000000"/>
                          </a:solidFill>
                          <a:effectLst/>
                          <a:latin typeface="Arial" panose="020B0604020202020204" pitchFamily="34" charset="0"/>
                          <a:cs typeface="Arial" panose="020B0604020202020204" pitchFamily="34" charset="0"/>
                        </a:rPr>
                        <a:t> </a:t>
                      </a:r>
                      <a:r>
                        <a:rPr lang="ru-RU" sz="1400" b="1" i="0" u="none" strike="noStrike" baseline="0" dirty="0" smtClean="0">
                          <a:solidFill>
                            <a:srgbClr val="C00000"/>
                          </a:solidFill>
                          <a:effectLst/>
                          <a:latin typeface="Arial" panose="020B0604020202020204" pitchFamily="34" charset="0"/>
                          <a:cs typeface="Arial" panose="020B0604020202020204" pitchFamily="34" charset="0"/>
                        </a:rPr>
                        <a:t>электронных услуг </a:t>
                      </a:r>
                      <a:r>
                        <a:rPr lang="ru-RU" sz="1400" b="0" i="0" u="none" strike="noStrike" baseline="0" dirty="0" smtClean="0">
                          <a:solidFill>
                            <a:srgbClr val="000000"/>
                          </a:solidFill>
                          <a:effectLst/>
                          <a:latin typeface="Arial" panose="020B0604020202020204" pitchFamily="34" charset="0"/>
                          <a:cs typeface="Arial" panose="020B0604020202020204" pitchFamily="34" charset="0"/>
                        </a:rPr>
                        <a:t>физическим лицам на территории Казахстана</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0" i="0" u="none" strike="noStrike" dirty="0" smtClean="0">
                          <a:solidFill>
                            <a:srgbClr val="000000"/>
                          </a:solidFill>
                          <a:effectLst/>
                          <a:latin typeface="Arial" panose="020B0604020202020204" pitchFamily="34" charset="0"/>
                          <a:cs typeface="Arial" panose="020B0604020202020204" pitchFamily="34" charset="0"/>
                        </a:rPr>
                        <a:t>Стоимость услуг</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0" i="0" u="none" strike="noStrike" dirty="0" smtClean="0">
                          <a:solidFill>
                            <a:srgbClr val="000000"/>
                          </a:solidFill>
                          <a:effectLst/>
                          <a:latin typeface="Arial" panose="020B0604020202020204" pitchFamily="34" charset="0"/>
                          <a:cs typeface="Arial" panose="020B0604020202020204" pitchFamily="34" charset="0"/>
                        </a:rPr>
                        <a:t> 12% от стоимости услуг</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c>
                  <a:txBody>
                    <a:bodyPr/>
                    <a:lstStyle/>
                    <a:p>
                      <a:pPr algn="ctr" fontAlgn="ctr"/>
                      <a:r>
                        <a:rPr lang="ru-RU" sz="1400" b="0" i="0" u="none" strike="noStrike" dirty="0" smtClean="0">
                          <a:solidFill>
                            <a:srgbClr val="000000"/>
                          </a:solidFill>
                          <a:effectLst/>
                          <a:latin typeface="Arial" panose="020B0604020202020204" pitchFamily="34" charset="0"/>
                          <a:cs typeface="Arial" panose="020B0604020202020204" pitchFamily="34" charset="0"/>
                        </a:rPr>
                        <a:t>Физическое</a:t>
                      </a:r>
                      <a:r>
                        <a:rPr lang="ru-RU" sz="1400" b="0" i="0" u="none" strike="noStrike" baseline="0" dirty="0" smtClean="0">
                          <a:solidFill>
                            <a:srgbClr val="000000"/>
                          </a:solidFill>
                          <a:effectLst/>
                          <a:latin typeface="Arial" panose="020B0604020202020204" pitchFamily="34" charset="0"/>
                          <a:cs typeface="Arial" panose="020B0604020202020204" pitchFamily="34" charset="0"/>
                        </a:rPr>
                        <a:t> лицо</a:t>
                      </a:r>
                      <a:r>
                        <a:rPr lang="ru-RU" sz="1400" b="0" i="0" u="none" strike="noStrike" dirty="0" smtClean="0">
                          <a:solidFill>
                            <a:srgbClr val="000000"/>
                          </a:solidFill>
                          <a:effectLst/>
                          <a:latin typeface="Arial" panose="020B0604020202020204" pitchFamily="34" charset="0"/>
                          <a:cs typeface="Arial" panose="020B0604020202020204" pitchFamily="34" charset="0"/>
                        </a:rPr>
                        <a:t> Казахстана играет платную онлайн-игру. За это перечисляет деньги на счет иностранного правообладателя игры. Данная компания должна будет платить в бюджет Казахстана НДС</a:t>
                      </a:r>
                      <a:r>
                        <a:rPr lang="ru-RU" sz="1400" b="0" i="0" u="none" strike="noStrike" baseline="0" dirty="0" smtClean="0">
                          <a:solidFill>
                            <a:srgbClr val="000000"/>
                          </a:solidFill>
                          <a:effectLst/>
                          <a:latin typeface="Arial" panose="020B0604020202020204" pitchFamily="34" charset="0"/>
                          <a:cs typeface="Arial" panose="020B0604020202020204" pitchFamily="34" charset="0"/>
                        </a:rPr>
                        <a:t> в размере 12% от полученной суммы с физического лица Казахстана.</a:t>
                      </a:r>
                      <a:endParaRPr lang="ru-RU" sz="1400" b="0" i="0" u="none" strike="noStrike" dirty="0">
                        <a:solidFill>
                          <a:srgbClr val="000000"/>
                        </a:solidFill>
                        <a:effectLst/>
                        <a:latin typeface="Arial" panose="020B0604020202020204" pitchFamily="34" charset="0"/>
                        <a:cs typeface="Arial" panose="020B0604020202020204" pitchFamily="34" charset="0"/>
                      </a:endParaRPr>
                    </a:p>
                  </a:txBody>
                  <a:tcPr marL="9327" marR="9327" marT="9325" marB="0" anchor="ctr">
                    <a:solidFill>
                      <a:schemeClr val="bg1"/>
                    </a:solidFill>
                  </a:tcPr>
                </a:tc>
              </a:tr>
            </a:tbl>
          </a:graphicData>
        </a:graphic>
      </p:graphicFrame>
      <p:sp>
        <p:nvSpPr>
          <p:cNvPr id="10268" name="TextBox 26"/>
          <p:cNvSpPr txBox="1">
            <a:spLocks noChangeArrowheads="1"/>
          </p:cNvSpPr>
          <p:nvPr/>
        </p:nvSpPr>
        <p:spPr bwMode="auto">
          <a:xfrm>
            <a:off x="85725" y="3714750"/>
            <a:ext cx="11799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b="1">
                <a:latin typeface="Arial" panose="020B0604020202020204" pitchFamily="34" charset="0"/>
              </a:rPr>
              <a:t>3. Запрет по отнесению на вычеты по КПН расходов в наличной форме в размере более 1000 МРП </a:t>
            </a:r>
          </a:p>
        </p:txBody>
      </p:sp>
      <p:graphicFrame>
        <p:nvGraphicFramePr>
          <p:cNvPr id="19" name="Таблица 18"/>
          <p:cNvGraphicFramePr>
            <a:graphicFrameLocks noGrp="1"/>
          </p:cNvGraphicFramePr>
          <p:nvPr/>
        </p:nvGraphicFramePr>
        <p:xfrm>
          <a:off x="42863" y="4271963"/>
          <a:ext cx="11925301" cy="1376362"/>
        </p:xfrm>
        <a:graphic>
          <a:graphicData uri="http://schemas.openxmlformats.org/drawingml/2006/table">
            <a:tbl>
              <a:tblPr firstRow="1" bandRow="1">
                <a:tableStyleId>{5940675A-B579-460E-94D1-54222C63F5DA}</a:tableStyleId>
              </a:tblPr>
              <a:tblGrid>
                <a:gridCol w="5143973"/>
                <a:gridCol w="3390664"/>
                <a:gridCol w="3390664"/>
              </a:tblGrid>
              <a:tr h="335385">
                <a:tc rowSpan="2">
                  <a:txBody>
                    <a:bodyPr/>
                    <a:lstStyle/>
                    <a:p>
                      <a:pPr algn="ctr"/>
                      <a:r>
                        <a:rPr lang="ru-RU" sz="1600" dirty="0" smtClean="0">
                          <a:latin typeface="Arial" panose="020B0604020202020204" pitchFamily="34" charset="0"/>
                          <a:cs typeface="Arial" panose="020B0604020202020204" pitchFamily="34" charset="0"/>
                        </a:rPr>
                        <a:t>Сумма сделки</a:t>
                      </a:r>
                      <a:endParaRPr lang="ru-RU" sz="1600" dirty="0">
                        <a:latin typeface="Arial" panose="020B0604020202020204" pitchFamily="34" charset="0"/>
                        <a:cs typeface="Arial" panose="020B0604020202020204" pitchFamily="34" charset="0"/>
                      </a:endParaRPr>
                    </a:p>
                  </a:txBody>
                  <a:tcPr marT="45734" marB="45734" anchor="ctr">
                    <a:solidFill>
                      <a:schemeClr val="accent1">
                        <a:lumMod val="20000"/>
                        <a:lumOff val="80000"/>
                      </a:schemeClr>
                    </a:solidFill>
                  </a:tcPr>
                </a:tc>
                <a:tc gridSpan="2">
                  <a:txBody>
                    <a:bodyPr/>
                    <a:lstStyle/>
                    <a:p>
                      <a:pPr algn="ctr"/>
                      <a:r>
                        <a:rPr lang="ru-RU" sz="1600" dirty="0" smtClean="0">
                          <a:latin typeface="Arial" panose="020B0604020202020204" pitchFamily="34" charset="0"/>
                          <a:cs typeface="Arial" panose="020B0604020202020204" pitchFamily="34" charset="0"/>
                        </a:rPr>
                        <a:t>Вид</a:t>
                      </a:r>
                      <a:r>
                        <a:rPr lang="ru-RU" sz="1600" baseline="0" dirty="0" smtClean="0">
                          <a:latin typeface="Arial" panose="020B0604020202020204" pitchFamily="34" charset="0"/>
                          <a:cs typeface="Arial" panose="020B0604020202020204" pitchFamily="34" charset="0"/>
                        </a:rPr>
                        <a:t> расчета</a:t>
                      </a:r>
                      <a:endParaRPr lang="ru-RU" sz="1600" dirty="0">
                        <a:latin typeface="Arial" panose="020B0604020202020204" pitchFamily="34" charset="0"/>
                        <a:cs typeface="Arial" panose="020B0604020202020204" pitchFamily="34" charset="0"/>
                      </a:endParaRPr>
                    </a:p>
                  </a:txBody>
                  <a:tcPr marT="45734" marB="45734" anchor="ctr">
                    <a:solidFill>
                      <a:schemeClr val="accent1">
                        <a:lumMod val="20000"/>
                        <a:lumOff val="80000"/>
                      </a:schemeClr>
                    </a:solidFill>
                  </a:tcPr>
                </a:tc>
                <a:tc hMerge="1">
                  <a:txBody>
                    <a:bodyPr/>
                    <a:lstStyle/>
                    <a:p>
                      <a:endParaRPr lang="ru-RU"/>
                    </a:p>
                  </a:txBody>
                  <a:tcPr/>
                </a:tc>
              </a:tr>
              <a:tr h="335385">
                <a:tc vMerge="1">
                  <a:txBody>
                    <a:bodyPr/>
                    <a:lstStyle/>
                    <a:p>
                      <a:pPr algn="ctr"/>
                      <a:endParaRPr lang="ru-RU" sz="1600" dirty="0">
                        <a:latin typeface="Arial" panose="020B0604020202020204" pitchFamily="34" charset="0"/>
                        <a:cs typeface="Arial" panose="020B0604020202020204" pitchFamily="34" charset="0"/>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наличный</a:t>
                      </a:r>
                    </a:p>
                  </a:txBody>
                  <a:tcPr marT="45734" marB="45734"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безналичный</a:t>
                      </a:r>
                    </a:p>
                  </a:txBody>
                  <a:tcPr marT="45734" marB="45734" anchor="ctr">
                    <a:solidFill>
                      <a:schemeClr val="accent1">
                        <a:lumMod val="20000"/>
                        <a:lumOff val="80000"/>
                      </a:schemeClr>
                    </a:solidFill>
                  </a:tcPr>
                </a:tc>
              </a:tr>
              <a:tr h="335385">
                <a:tc>
                  <a:txBody>
                    <a:bodyPr/>
                    <a:lstStyle/>
                    <a:p>
                      <a:pPr algn="ctr"/>
                      <a:r>
                        <a:rPr lang="ru-RU" sz="1600" dirty="0" smtClean="0">
                          <a:latin typeface="Arial" panose="020B0604020202020204" pitchFamily="34" charset="0"/>
                          <a:cs typeface="Arial" panose="020B0604020202020204" pitchFamily="34" charset="0"/>
                        </a:rPr>
                        <a:t>до 1000 </a:t>
                      </a:r>
                      <a:r>
                        <a:rPr lang="ru-RU" sz="1600" baseline="0" dirty="0" smtClean="0">
                          <a:latin typeface="Arial" panose="020B0604020202020204" pitchFamily="34" charset="0"/>
                          <a:cs typeface="Arial" panose="020B0604020202020204" pitchFamily="34" charset="0"/>
                        </a:rPr>
                        <a:t>МРП (до 2 525 000 тенге)</a:t>
                      </a:r>
                      <a:endParaRPr lang="ru-RU" sz="1600" dirty="0">
                        <a:latin typeface="Arial" panose="020B0604020202020204" pitchFamily="34" charset="0"/>
                        <a:cs typeface="Arial" panose="020B0604020202020204" pitchFamily="34" charset="0"/>
                      </a:endParaRPr>
                    </a:p>
                  </a:txBody>
                  <a:tcPr marT="45734" marB="45734" anchor="ctr"/>
                </a:tc>
                <a:tc>
                  <a:txBody>
                    <a:bodyPr/>
                    <a:lstStyle/>
                    <a:p>
                      <a:pPr algn="ctr"/>
                      <a:r>
                        <a:rPr lang="ru-RU" sz="1600" dirty="0" smtClean="0">
                          <a:latin typeface="Arial" panose="020B0604020202020204" pitchFamily="34" charset="0"/>
                          <a:cs typeface="Arial" panose="020B0604020202020204" pitchFamily="34" charset="0"/>
                        </a:rPr>
                        <a:t>вычеты</a:t>
                      </a:r>
                      <a:endParaRPr lang="ru-RU" sz="1600" dirty="0">
                        <a:latin typeface="Arial" panose="020B0604020202020204" pitchFamily="34" charset="0"/>
                        <a:cs typeface="Arial" panose="020B0604020202020204" pitchFamily="34" charset="0"/>
                      </a:endParaRPr>
                    </a:p>
                  </a:txBody>
                  <a:tcPr marT="45734" marB="45734" anchor="ctr"/>
                </a:tc>
                <a:tc>
                  <a:txBody>
                    <a:bodyPr/>
                    <a:lstStyle/>
                    <a:p>
                      <a:pPr algn="ctr"/>
                      <a:r>
                        <a:rPr lang="ru-RU" sz="1600" dirty="0" smtClean="0">
                          <a:latin typeface="Arial" panose="020B0604020202020204" pitchFamily="34" charset="0"/>
                          <a:cs typeface="Arial" panose="020B0604020202020204" pitchFamily="34" charset="0"/>
                        </a:rPr>
                        <a:t>вычеты</a:t>
                      </a:r>
                      <a:endParaRPr lang="ru-RU" sz="1600" dirty="0">
                        <a:latin typeface="Arial" panose="020B0604020202020204" pitchFamily="34" charset="0"/>
                        <a:cs typeface="Arial" panose="020B0604020202020204" pitchFamily="34" charset="0"/>
                      </a:endParaRPr>
                    </a:p>
                  </a:txBody>
                  <a:tcPr marT="45734" marB="45734" anchor="ctr"/>
                </a:tc>
              </a:tr>
              <a:tr h="3702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от 1000 </a:t>
                      </a:r>
                      <a:r>
                        <a:rPr lang="ru-RU" sz="1600" baseline="0" dirty="0" smtClean="0">
                          <a:latin typeface="Arial" panose="020B0604020202020204" pitchFamily="34" charset="0"/>
                          <a:cs typeface="Arial" panose="020B0604020202020204" pitchFamily="34" charset="0"/>
                        </a:rPr>
                        <a:t>МРП и выше (от 2 525 000 тенге и выше) </a:t>
                      </a:r>
                    </a:p>
                  </a:txBody>
                  <a:tcPr marT="45734" marB="4573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a:t>
                      </a:r>
                    </a:p>
                  </a:txBody>
                  <a:tcPr marT="45734" marB="4573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Arial" panose="020B0604020202020204" pitchFamily="34" charset="0"/>
                          <a:cs typeface="Arial" panose="020B0604020202020204" pitchFamily="34" charset="0"/>
                        </a:rPr>
                        <a:t>вычеты</a:t>
                      </a:r>
                    </a:p>
                  </a:txBody>
                  <a:tcPr marT="45734" marB="45734" anchor="ctr"/>
                </a:tc>
              </a:tr>
            </a:tbl>
          </a:graphicData>
        </a:graphic>
      </p:graphicFrame>
      <p:sp>
        <p:nvSpPr>
          <p:cNvPr id="10289" name="TextBox 19"/>
          <p:cNvSpPr txBox="1">
            <a:spLocks noChangeArrowheads="1"/>
          </p:cNvSpPr>
          <p:nvPr/>
        </p:nvSpPr>
        <p:spPr bwMode="auto">
          <a:xfrm>
            <a:off x="85725" y="5721350"/>
            <a:ext cx="119253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46088">
              <a:tabLst>
                <a:tab pos="446088" algn="l"/>
              </a:tabLst>
              <a:defRPr>
                <a:solidFill>
                  <a:schemeClr val="tx1"/>
                </a:solidFill>
                <a:latin typeface="Calibri" panose="020F0502020204030204" pitchFamily="34" charset="0"/>
              </a:defRPr>
            </a:lvl1pPr>
            <a:lvl2pPr marL="742950" indent="-285750">
              <a:tabLst>
                <a:tab pos="446088" algn="l"/>
              </a:tabLst>
              <a:defRPr>
                <a:solidFill>
                  <a:schemeClr val="tx1"/>
                </a:solidFill>
                <a:latin typeface="Calibri" panose="020F0502020204030204" pitchFamily="34" charset="0"/>
              </a:defRPr>
            </a:lvl2pPr>
            <a:lvl3pPr marL="1143000" indent="-228600">
              <a:tabLst>
                <a:tab pos="446088" algn="l"/>
              </a:tabLst>
              <a:defRPr>
                <a:solidFill>
                  <a:schemeClr val="tx1"/>
                </a:solidFill>
                <a:latin typeface="Calibri" panose="020F0502020204030204" pitchFamily="34" charset="0"/>
              </a:defRPr>
            </a:lvl3pPr>
            <a:lvl4pPr marL="1600200" indent="-228600">
              <a:tabLst>
                <a:tab pos="446088" algn="l"/>
              </a:tabLst>
              <a:defRPr>
                <a:solidFill>
                  <a:schemeClr val="tx1"/>
                </a:solidFill>
                <a:latin typeface="Calibri" panose="020F0502020204030204" pitchFamily="34" charset="0"/>
              </a:defRPr>
            </a:lvl4pPr>
            <a:lvl5pPr marL="2057400" indent="-228600">
              <a:tabLst>
                <a:tab pos="446088" algn="l"/>
              </a:tabLst>
              <a:defRPr>
                <a:solidFill>
                  <a:schemeClr val="tx1"/>
                </a:solidFill>
                <a:latin typeface="Calibri" panose="020F0502020204030204" pitchFamily="34" charset="0"/>
              </a:defRPr>
            </a:lvl5pPr>
            <a:lvl6pPr marL="2514600" indent="-228600" fontAlgn="base">
              <a:spcBef>
                <a:spcPct val="0"/>
              </a:spcBef>
              <a:spcAft>
                <a:spcPct val="0"/>
              </a:spcAft>
              <a:tabLst>
                <a:tab pos="446088" algn="l"/>
              </a:tabLst>
              <a:defRPr>
                <a:solidFill>
                  <a:schemeClr val="tx1"/>
                </a:solidFill>
                <a:latin typeface="Calibri" panose="020F0502020204030204" pitchFamily="34" charset="0"/>
              </a:defRPr>
            </a:lvl6pPr>
            <a:lvl7pPr marL="2971800" indent="-228600" fontAlgn="base">
              <a:spcBef>
                <a:spcPct val="0"/>
              </a:spcBef>
              <a:spcAft>
                <a:spcPct val="0"/>
              </a:spcAft>
              <a:tabLst>
                <a:tab pos="446088" algn="l"/>
              </a:tabLst>
              <a:defRPr>
                <a:solidFill>
                  <a:schemeClr val="tx1"/>
                </a:solidFill>
                <a:latin typeface="Calibri" panose="020F0502020204030204" pitchFamily="34" charset="0"/>
              </a:defRPr>
            </a:lvl7pPr>
            <a:lvl8pPr marL="3429000" indent="-228600" fontAlgn="base">
              <a:spcBef>
                <a:spcPct val="0"/>
              </a:spcBef>
              <a:spcAft>
                <a:spcPct val="0"/>
              </a:spcAft>
              <a:tabLst>
                <a:tab pos="446088" algn="l"/>
              </a:tabLst>
              <a:defRPr>
                <a:solidFill>
                  <a:schemeClr val="tx1"/>
                </a:solidFill>
                <a:latin typeface="Calibri" panose="020F0502020204030204" pitchFamily="34" charset="0"/>
              </a:defRPr>
            </a:lvl8pPr>
            <a:lvl9pPr marL="3886200" indent="-228600" fontAlgn="base">
              <a:spcBef>
                <a:spcPct val="0"/>
              </a:spcBef>
              <a:spcAft>
                <a:spcPct val="0"/>
              </a:spcAft>
              <a:tabLst>
                <a:tab pos="446088" algn="l"/>
              </a:tabLst>
              <a:defRPr>
                <a:solidFill>
                  <a:schemeClr val="tx1"/>
                </a:solidFill>
                <a:latin typeface="Calibri" panose="020F0502020204030204" pitchFamily="34" charset="0"/>
              </a:defRPr>
            </a:lvl9pPr>
          </a:lstStyle>
          <a:p>
            <a:pPr algn="just"/>
            <a:r>
              <a:rPr lang="ru-RU" altLang="ru-RU" sz="1400" b="1" i="1" dirty="0" err="1">
                <a:latin typeface="Arial" panose="020B0604020202020204" pitchFamily="34" charset="0"/>
              </a:rPr>
              <a:t>Справочно</a:t>
            </a:r>
            <a:r>
              <a:rPr lang="ru-RU" altLang="ru-RU" sz="1400" b="1" i="1" dirty="0">
                <a:latin typeface="Arial" panose="020B0604020202020204" pitchFamily="34" charset="0"/>
              </a:rPr>
              <a:t>:</a:t>
            </a:r>
          </a:p>
          <a:p>
            <a:pPr algn="just"/>
            <a:r>
              <a:rPr lang="ru-RU" altLang="ru-RU" sz="1400" dirty="0">
                <a:latin typeface="Arial" panose="020B0604020202020204" pitchFamily="34" charset="0"/>
              </a:rPr>
              <a:t>Аналогичная норма действует по НДС:  не относится в зачет сумма НДС, которая подлежит уплате в связи с получением товаров, работ, услуг, по гражданско-правовой сделке, оплата которых произведена за наличный расчет с учетом НДС и превышает 1 000-кратный размер </a:t>
            </a:r>
            <a:r>
              <a:rPr lang="ru-RU" altLang="ru-RU" sz="1400" dirty="0" smtClean="0">
                <a:latin typeface="Arial" panose="020B0604020202020204" pitchFamily="34" charset="0"/>
              </a:rPr>
              <a:t>МРП.</a:t>
            </a:r>
            <a:endParaRPr lang="ru-RU" altLang="ru-RU" sz="1400" i="1" dirty="0">
              <a:latin typeface="Arial" panose="020B0604020202020204" pitchFamily="34" charset="0"/>
            </a:endParaRPr>
          </a:p>
        </p:txBody>
      </p:sp>
      <p:sp>
        <p:nvSpPr>
          <p:cNvPr id="10290" name="TextBox 21"/>
          <p:cNvSpPr txBox="1">
            <a:spLocks noChangeArrowheads="1"/>
          </p:cNvSpPr>
          <p:nvPr/>
        </p:nvSpPr>
        <p:spPr bwMode="auto">
          <a:xfrm>
            <a:off x="85725" y="2700338"/>
            <a:ext cx="119253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46088">
              <a:tabLst>
                <a:tab pos="446088" algn="l"/>
              </a:tabLst>
              <a:defRPr>
                <a:solidFill>
                  <a:schemeClr val="tx1"/>
                </a:solidFill>
                <a:latin typeface="Calibri" panose="020F0502020204030204" pitchFamily="34" charset="0"/>
              </a:defRPr>
            </a:lvl1pPr>
            <a:lvl2pPr marL="742950" indent="-285750">
              <a:tabLst>
                <a:tab pos="446088" algn="l"/>
              </a:tabLst>
              <a:defRPr>
                <a:solidFill>
                  <a:schemeClr val="tx1"/>
                </a:solidFill>
                <a:latin typeface="Calibri" panose="020F0502020204030204" pitchFamily="34" charset="0"/>
              </a:defRPr>
            </a:lvl2pPr>
            <a:lvl3pPr marL="1143000" indent="-228600">
              <a:tabLst>
                <a:tab pos="446088" algn="l"/>
              </a:tabLst>
              <a:defRPr>
                <a:solidFill>
                  <a:schemeClr val="tx1"/>
                </a:solidFill>
                <a:latin typeface="Calibri" panose="020F0502020204030204" pitchFamily="34" charset="0"/>
              </a:defRPr>
            </a:lvl3pPr>
            <a:lvl4pPr marL="1600200" indent="-228600">
              <a:tabLst>
                <a:tab pos="446088" algn="l"/>
              </a:tabLst>
              <a:defRPr>
                <a:solidFill>
                  <a:schemeClr val="tx1"/>
                </a:solidFill>
                <a:latin typeface="Calibri" panose="020F0502020204030204" pitchFamily="34" charset="0"/>
              </a:defRPr>
            </a:lvl4pPr>
            <a:lvl5pPr marL="2057400" indent="-228600">
              <a:tabLst>
                <a:tab pos="446088" algn="l"/>
              </a:tabLst>
              <a:defRPr>
                <a:solidFill>
                  <a:schemeClr val="tx1"/>
                </a:solidFill>
                <a:latin typeface="Calibri" panose="020F0502020204030204" pitchFamily="34" charset="0"/>
              </a:defRPr>
            </a:lvl5pPr>
            <a:lvl6pPr marL="2514600" indent="-228600" fontAlgn="base">
              <a:spcBef>
                <a:spcPct val="0"/>
              </a:spcBef>
              <a:spcAft>
                <a:spcPct val="0"/>
              </a:spcAft>
              <a:tabLst>
                <a:tab pos="446088" algn="l"/>
              </a:tabLst>
              <a:defRPr>
                <a:solidFill>
                  <a:schemeClr val="tx1"/>
                </a:solidFill>
                <a:latin typeface="Calibri" panose="020F0502020204030204" pitchFamily="34" charset="0"/>
              </a:defRPr>
            </a:lvl6pPr>
            <a:lvl7pPr marL="2971800" indent="-228600" fontAlgn="base">
              <a:spcBef>
                <a:spcPct val="0"/>
              </a:spcBef>
              <a:spcAft>
                <a:spcPct val="0"/>
              </a:spcAft>
              <a:tabLst>
                <a:tab pos="446088" algn="l"/>
              </a:tabLst>
              <a:defRPr>
                <a:solidFill>
                  <a:schemeClr val="tx1"/>
                </a:solidFill>
                <a:latin typeface="Calibri" panose="020F0502020204030204" pitchFamily="34" charset="0"/>
              </a:defRPr>
            </a:lvl7pPr>
            <a:lvl8pPr marL="3429000" indent="-228600" fontAlgn="base">
              <a:spcBef>
                <a:spcPct val="0"/>
              </a:spcBef>
              <a:spcAft>
                <a:spcPct val="0"/>
              </a:spcAft>
              <a:tabLst>
                <a:tab pos="446088" algn="l"/>
              </a:tabLst>
              <a:defRPr>
                <a:solidFill>
                  <a:schemeClr val="tx1"/>
                </a:solidFill>
                <a:latin typeface="Calibri" panose="020F0502020204030204" pitchFamily="34" charset="0"/>
              </a:defRPr>
            </a:lvl8pPr>
            <a:lvl9pPr marL="3886200" indent="-228600" fontAlgn="base">
              <a:spcBef>
                <a:spcPct val="0"/>
              </a:spcBef>
              <a:spcAft>
                <a:spcPct val="0"/>
              </a:spcAft>
              <a:tabLst>
                <a:tab pos="446088" algn="l"/>
              </a:tabLst>
              <a:defRPr>
                <a:solidFill>
                  <a:schemeClr val="tx1"/>
                </a:solidFill>
                <a:latin typeface="Calibri" panose="020F0502020204030204" pitchFamily="34" charset="0"/>
              </a:defRPr>
            </a:lvl9pPr>
          </a:lstStyle>
          <a:p>
            <a:pPr algn="just"/>
            <a:r>
              <a:rPr lang="ru-RU" altLang="ru-RU" sz="1400" b="1" i="1">
                <a:latin typeface="Arial" panose="020B0604020202020204" pitchFamily="34" charset="0"/>
              </a:rPr>
              <a:t>Справочно:</a:t>
            </a:r>
          </a:p>
          <a:p>
            <a:pPr algn="just"/>
            <a:r>
              <a:rPr lang="ru-RU" altLang="ru-RU" sz="1400">
                <a:latin typeface="Arial" panose="020B0604020202020204" pitchFamily="34" charset="0"/>
              </a:rPr>
              <a:t>Данный механизм эффективно работает в России и Беларуси. Норма не касается реализации товаров через электронные торговые площадки. </a:t>
            </a:r>
            <a:endParaRPr lang="ru-RU" altLang="ru-RU" sz="1400" i="1">
              <a:latin typeface="Arial" panose="020B0604020202020204"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17619"/>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D6F8D6E-2A39-443C-8A9C-F6FEE91B059E}" type="slidenum">
              <a:rPr lang="ru-RU" altLang="ru-RU">
                <a:solidFill>
                  <a:srgbClr val="898989"/>
                </a:solidFill>
              </a:rPr>
              <a:pPr/>
              <a:t>15</a:t>
            </a:fld>
            <a:endParaRPr lang="ru-RU" altLang="ru-RU" dirty="0">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fontAlgn="auto">
              <a:lnSpc>
                <a:spcPts val="1800"/>
              </a:lnSpc>
              <a:spcBef>
                <a:spcPts val="0"/>
              </a:spcBef>
              <a:spcAft>
                <a:spcPts val="0"/>
              </a:spcAft>
              <a:defRPr/>
            </a:pPr>
            <a:r>
              <a:rPr lang="en-US" sz="2800" b="1" cap="small" dirty="0">
                <a:solidFill>
                  <a:srgbClr val="002060"/>
                </a:solidFill>
                <a:latin typeface="Arial" pitchFamily="34" charset="0"/>
                <a:ea typeface="Tahoma" panose="020B0604030504040204" pitchFamily="34" charset="0"/>
                <a:cs typeface="Arial" pitchFamily="34" charset="0"/>
              </a:rPr>
              <a:t>V</a:t>
            </a:r>
            <a:r>
              <a:rPr lang="ru-RU" sz="2800" b="1" cap="small" dirty="0">
                <a:solidFill>
                  <a:srgbClr val="002060"/>
                </a:solidFill>
                <a:latin typeface="Arial" pitchFamily="34" charset="0"/>
                <a:ea typeface="Tahoma" panose="020B0604030504040204" pitchFamily="34" charset="0"/>
                <a:cs typeface="Arial" pitchFamily="34" charset="0"/>
              </a:rPr>
              <a:t>. Уточнение налогообложения доходов</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269" name="Прямоугольник 1"/>
          <p:cNvSpPr>
            <a:spLocks noChangeArrowheads="1"/>
          </p:cNvSpPr>
          <p:nvPr/>
        </p:nvSpPr>
        <p:spPr bwMode="auto">
          <a:xfrm>
            <a:off x="0" y="849313"/>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1270" name="TextBox 2"/>
          <p:cNvSpPr txBox="1">
            <a:spLocks noChangeArrowheads="1"/>
          </p:cNvSpPr>
          <p:nvPr/>
        </p:nvSpPr>
        <p:spPr bwMode="auto">
          <a:xfrm>
            <a:off x="85725" y="849313"/>
            <a:ext cx="12020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a:latin typeface="Arial" panose="020B0604020202020204" pitchFamily="34" charset="0"/>
              </a:rPr>
              <a:t>1. Устранение двойного налогообложения по договорам ГПХ </a:t>
            </a:r>
          </a:p>
          <a:p>
            <a:pPr algn="just">
              <a:buClr>
                <a:schemeClr val="tx2"/>
              </a:buClr>
            </a:pPr>
            <a:endParaRPr lang="ru-RU" altLang="ru-RU" sz="100" b="1">
              <a:latin typeface="Arial" panose="020B0604020202020204" pitchFamily="34" charset="0"/>
            </a:endParaRPr>
          </a:p>
        </p:txBody>
      </p:sp>
      <p:sp>
        <p:nvSpPr>
          <p:cNvPr id="11271" name="Прямоугольник 1"/>
          <p:cNvSpPr>
            <a:spLocks noChangeArrowheads="1"/>
          </p:cNvSpPr>
          <p:nvPr/>
        </p:nvSpPr>
        <p:spPr bwMode="auto">
          <a:xfrm>
            <a:off x="0" y="1883635"/>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1272" name="TextBox 2"/>
          <p:cNvSpPr txBox="1">
            <a:spLocks noChangeArrowheads="1"/>
          </p:cNvSpPr>
          <p:nvPr/>
        </p:nvSpPr>
        <p:spPr bwMode="auto">
          <a:xfrm>
            <a:off x="85725" y="1883635"/>
            <a:ext cx="12020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a:latin typeface="Arial" panose="020B0604020202020204" pitchFamily="34" charset="0"/>
              </a:rPr>
              <a:t>2. Не признание доходом физического лица стоимости форменной одежды</a:t>
            </a:r>
            <a:endParaRPr lang="ru-RU" altLang="ru-RU" sz="100" b="1">
              <a:latin typeface="Arial" panose="020B0604020202020204" pitchFamily="34" charset="0"/>
            </a:endParaRPr>
          </a:p>
        </p:txBody>
      </p:sp>
      <p:sp>
        <p:nvSpPr>
          <p:cNvPr id="11273" name="Прямоугольник 1"/>
          <p:cNvSpPr>
            <a:spLocks noChangeArrowheads="1"/>
          </p:cNvSpPr>
          <p:nvPr/>
        </p:nvSpPr>
        <p:spPr bwMode="auto">
          <a:xfrm>
            <a:off x="0" y="2904433"/>
            <a:ext cx="12106275" cy="62547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1274" name="TextBox 2"/>
          <p:cNvSpPr txBox="1">
            <a:spLocks noChangeArrowheads="1"/>
          </p:cNvSpPr>
          <p:nvPr/>
        </p:nvSpPr>
        <p:spPr bwMode="auto">
          <a:xfrm>
            <a:off x="85725" y="2904433"/>
            <a:ext cx="120205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3. Освобождение от ИПН выплат за счет средств спонсорской и благотворительной помощи (аналогично грантам)  </a:t>
            </a:r>
            <a:endParaRPr lang="ru-RU" altLang="ru-RU" sz="100" b="1" dirty="0">
              <a:latin typeface="Arial" panose="020B0604020202020204" pitchFamily="34" charset="0"/>
            </a:endParaRPr>
          </a:p>
        </p:txBody>
      </p:sp>
      <p:sp>
        <p:nvSpPr>
          <p:cNvPr id="11275" name="Прямоугольник 1"/>
          <p:cNvSpPr>
            <a:spLocks noChangeArrowheads="1"/>
          </p:cNvSpPr>
          <p:nvPr/>
        </p:nvSpPr>
        <p:spPr bwMode="auto">
          <a:xfrm>
            <a:off x="0" y="4398313"/>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1276" name="TextBox 2"/>
          <p:cNvSpPr txBox="1">
            <a:spLocks noChangeArrowheads="1"/>
          </p:cNvSpPr>
          <p:nvPr/>
        </p:nvSpPr>
        <p:spPr bwMode="auto">
          <a:xfrm>
            <a:off x="85725" y="4398313"/>
            <a:ext cx="12020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4. Льготы по КПН и ИПН при прощении долга заемщика ипотечными организациями  </a:t>
            </a:r>
            <a:endParaRPr lang="ru-RU" altLang="ru-RU" sz="100" b="1" dirty="0">
              <a:latin typeface="Arial" panose="020B0604020202020204" pitchFamily="34" charset="0"/>
            </a:endParaRPr>
          </a:p>
        </p:txBody>
      </p:sp>
      <p:sp>
        <p:nvSpPr>
          <p:cNvPr id="11277" name="Прямоугольник 2"/>
          <p:cNvSpPr>
            <a:spLocks noChangeArrowheads="1"/>
          </p:cNvSpPr>
          <p:nvPr/>
        </p:nvSpPr>
        <p:spPr bwMode="auto">
          <a:xfrm>
            <a:off x="0" y="1262063"/>
            <a:ext cx="121062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buClr>
                <a:srgbClr val="FF0000"/>
              </a:buClr>
            </a:pPr>
            <a:r>
              <a:rPr lang="ru-RU" altLang="ru-RU" sz="1400" i="1">
                <a:latin typeface="Arial" panose="020B0604020202020204" pitchFamily="34" charset="0"/>
                <a:ea typeface="Verdana" panose="020B0604030504040204" pitchFamily="34" charset="0"/>
              </a:rPr>
              <a:t>Сейчас при исчислении ИПН по договорам гражданского-правового характера суммы  обязательных пенсионных взносов не вычитаются. Предлагается уточнение порядка применения вычета.</a:t>
            </a:r>
          </a:p>
        </p:txBody>
      </p:sp>
      <p:sp>
        <p:nvSpPr>
          <p:cNvPr id="11278" name="Прямоугольник 19"/>
          <p:cNvSpPr>
            <a:spLocks noChangeArrowheads="1"/>
          </p:cNvSpPr>
          <p:nvPr/>
        </p:nvSpPr>
        <p:spPr bwMode="auto">
          <a:xfrm>
            <a:off x="0" y="2275747"/>
            <a:ext cx="121062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buClr>
                <a:srgbClr val="FF0000"/>
              </a:buClr>
            </a:pPr>
            <a:r>
              <a:rPr lang="ru-RU" altLang="ru-RU" sz="1400" i="1" dirty="0">
                <a:latin typeface="Arial" panose="020B0604020202020204" pitchFamily="34" charset="0"/>
                <a:ea typeface="Verdana" panose="020B0604030504040204" pitchFamily="34" charset="0"/>
              </a:rPr>
              <a:t>Некоторые компании выдают форменную одежду своим сотрудникам. Сумма одежды должна признаваться доходом сотрудника. Предлагается непризнание доходом физического лица стоимости форменной одежды (спецодежда сейчас освобождена).</a:t>
            </a:r>
          </a:p>
        </p:txBody>
      </p:sp>
      <p:sp>
        <p:nvSpPr>
          <p:cNvPr id="11279" name="Прямоугольник 20"/>
          <p:cNvSpPr>
            <a:spLocks noChangeArrowheads="1"/>
          </p:cNvSpPr>
          <p:nvPr/>
        </p:nvSpPr>
        <p:spPr bwMode="auto">
          <a:xfrm>
            <a:off x="0" y="3540925"/>
            <a:ext cx="121062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0363">
              <a:tabLst>
                <a:tab pos="4824413" algn="l"/>
              </a:tabLst>
              <a:defRPr>
                <a:solidFill>
                  <a:schemeClr val="tx1"/>
                </a:solidFill>
                <a:latin typeface="Calibri" panose="020F0502020204030204" pitchFamily="34" charset="0"/>
              </a:defRPr>
            </a:lvl1pPr>
            <a:lvl2pPr marL="742950" indent="-285750">
              <a:tabLst>
                <a:tab pos="4824413" algn="l"/>
              </a:tabLst>
              <a:defRPr>
                <a:solidFill>
                  <a:schemeClr val="tx1"/>
                </a:solidFill>
                <a:latin typeface="Calibri" panose="020F0502020204030204" pitchFamily="34" charset="0"/>
              </a:defRPr>
            </a:lvl2pPr>
            <a:lvl3pPr marL="1143000" indent="-228600">
              <a:tabLst>
                <a:tab pos="4824413" algn="l"/>
              </a:tabLst>
              <a:defRPr>
                <a:solidFill>
                  <a:schemeClr val="tx1"/>
                </a:solidFill>
                <a:latin typeface="Calibri" panose="020F0502020204030204" pitchFamily="34" charset="0"/>
              </a:defRPr>
            </a:lvl3pPr>
            <a:lvl4pPr marL="1600200" indent="-228600">
              <a:tabLst>
                <a:tab pos="4824413" algn="l"/>
              </a:tabLst>
              <a:defRPr>
                <a:solidFill>
                  <a:schemeClr val="tx1"/>
                </a:solidFill>
                <a:latin typeface="Calibri" panose="020F0502020204030204" pitchFamily="34" charset="0"/>
              </a:defRPr>
            </a:lvl4pPr>
            <a:lvl5pPr marL="2057400" indent="-228600">
              <a:tabLst>
                <a:tab pos="4824413" algn="l"/>
              </a:tabLst>
              <a:defRPr>
                <a:solidFill>
                  <a:schemeClr val="tx1"/>
                </a:solidFill>
                <a:latin typeface="Calibri" panose="020F0502020204030204" pitchFamily="34" charset="0"/>
              </a:defRPr>
            </a:lvl5pPr>
            <a:lvl6pPr marL="2514600" indent="-228600" fontAlgn="base">
              <a:spcBef>
                <a:spcPct val="0"/>
              </a:spcBef>
              <a:spcAft>
                <a:spcPct val="0"/>
              </a:spcAft>
              <a:tabLst>
                <a:tab pos="4824413" algn="l"/>
              </a:tabLst>
              <a:defRPr>
                <a:solidFill>
                  <a:schemeClr val="tx1"/>
                </a:solidFill>
                <a:latin typeface="Calibri" panose="020F0502020204030204" pitchFamily="34" charset="0"/>
              </a:defRPr>
            </a:lvl6pPr>
            <a:lvl7pPr marL="2971800" indent="-228600" fontAlgn="base">
              <a:spcBef>
                <a:spcPct val="0"/>
              </a:spcBef>
              <a:spcAft>
                <a:spcPct val="0"/>
              </a:spcAft>
              <a:tabLst>
                <a:tab pos="4824413" algn="l"/>
              </a:tabLst>
              <a:defRPr>
                <a:solidFill>
                  <a:schemeClr val="tx1"/>
                </a:solidFill>
                <a:latin typeface="Calibri" panose="020F0502020204030204" pitchFamily="34" charset="0"/>
              </a:defRPr>
            </a:lvl7pPr>
            <a:lvl8pPr marL="3429000" indent="-228600" fontAlgn="base">
              <a:spcBef>
                <a:spcPct val="0"/>
              </a:spcBef>
              <a:spcAft>
                <a:spcPct val="0"/>
              </a:spcAft>
              <a:tabLst>
                <a:tab pos="4824413" algn="l"/>
              </a:tabLst>
              <a:defRPr>
                <a:solidFill>
                  <a:schemeClr val="tx1"/>
                </a:solidFill>
                <a:latin typeface="Calibri" panose="020F0502020204030204" pitchFamily="34" charset="0"/>
              </a:defRPr>
            </a:lvl8pPr>
            <a:lvl9pPr marL="3886200" indent="-228600" fontAlgn="base">
              <a:spcBef>
                <a:spcPct val="0"/>
              </a:spcBef>
              <a:spcAft>
                <a:spcPct val="0"/>
              </a:spcAft>
              <a:tabLst>
                <a:tab pos="4824413" algn="l"/>
              </a:tabLst>
              <a:defRPr>
                <a:solidFill>
                  <a:schemeClr val="tx1"/>
                </a:solidFill>
                <a:latin typeface="Calibri" panose="020F0502020204030204" pitchFamily="34" charset="0"/>
              </a:defRPr>
            </a:lvl9pPr>
          </a:lstStyle>
          <a:p>
            <a:pPr algn="just">
              <a:spcAft>
                <a:spcPts val="600"/>
              </a:spcAft>
              <a:buClr>
                <a:srgbClr val="FF0000"/>
              </a:buClr>
            </a:pPr>
            <a:r>
              <a:rPr lang="kk-KZ" altLang="ru-RU" sz="1400" i="1" dirty="0">
                <a:latin typeface="Arial" panose="020B0604020202020204" pitchFamily="34" charset="0"/>
                <a:ea typeface="Verdana" panose="020B0604030504040204" pitchFamily="34" charset="0"/>
              </a:rPr>
              <a:t>При направлении на лечение больных за счет средств спонсорской и благотворительной помощи, расходы по проезду и проживанию сопровождающего лица оплачиваются так же за счет средств</a:t>
            </a:r>
            <a:r>
              <a:rPr lang="ru-RU" altLang="ru-RU" sz="1400" i="1" dirty="0">
                <a:latin typeface="Arial" panose="020B0604020202020204" pitchFamily="34" charset="0"/>
                <a:ea typeface="Verdana" panose="020B0604030504040204" pitchFamily="34" charset="0"/>
              </a:rPr>
              <a:t> спонсорской и благотворительной помощи. В этой связи, предлагается освобождение от ИПН сопровождающего лица.</a:t>
            </a:r>
          </a:p>
        </p:txBody>
      </p:sp>
      <p:sp>
        <p:nvSpPr>
          <p:cNvPr id="11280" name="Прямоугольник 22"/>
          <p:cNvSpPr>
            <a:spLocks noChangeArrowheads="1"/>
          </p:cNvSpPr>
          <p:nvPr/>
        </p:nvSpPr>
        <p:spPr bwMode="auto">
          <a:xfrm>
            <a:off x="0" y="4793600"/>
            <a:ext cx="121062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buClr>
                <a:srgbClr val="FF0000"/>
              </a:buClr>
            </a:pPr>
            <a:r>
              <a:rPr lang="ru-RU" altLang="ru-RU" sz="1400" i="1" dirty="0">
                <a:latin typeface="Arial" panose="020B0604020202020204" pitchFamily="34" charset="0"/>
                <a:ea typeface="Verdana" panose="020B0604030504040204" pitchFamily="34" charset="0"/>
              </a:rPr>
              <a:t>Сейчас при прощении кредитов банками такое освобождение предусмотрено. Предлагается предоставление аналогичных мер и для ипотечных организаций. Это позволит списать проблемные займы физических лиц.</a:t>
            </a:r>
          </a:p>
        </p:txBody>
      </p:sp>
      <p:sp>
        <p:nvSpPr>
          <p:cNvPr id="17" name="Прямоугольник 1"/>
          <p:cNvSpPr>
            <a:spLocks noChangeArrowheads="1"/>
          </p:cNvSpPr>
          <p:nvPr/>
        </p:nvSpPr>
        <p:spPr bwMode="auto">
          <a:xfrm>
            <a:off x="0" y="5377331"/>
            <a:ext cx="12106275"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8" name="TextBox 2"/>
          <p:cNvSpPr txBox="1">
            <a:spLocks noChangeArrowheads="1"/>
          </p:cNvSpPr>
          <p:nvPr/>
        </p:nvSpPr>
        <p:spPr bwMode="auto">
          <a:xfrm>
            <a:off x="85725" y="5377331"/>
            <a:ext cx="12020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5. Освобождение от КПН инвестиционные доходы Фонда гарантирования страховых выплат  </a:t>
            </a:r>
            <a:endParaRPr lang="ru-RU" altLang="ru-RU" sz="100" b="1" dirty="0">
              <a:latin typeface="Arial" panose="020B0604020202020204" pitchFamily="34" charset="0"/>
            </a:endParaRPr>
          </a:p>
        </p:txBody>
      </p:sp>
      <p:sp>
        <p:nvSpPr>
          <p:cNvPr id="19" name="Прямоугольник 22"/>
          <p:cNvSpPr>
            <a:spLocks noChangeArrowheads="1"/>
          </p:cNvSpPr>
          <p:nvPr/>
        </p:nvSpPr>
        <p:spPr bwMode="auto">
          <a:xfrm>
            <a:off x="0" y="5772618"/>
            <a:ext cx="1210627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buClr>
                <a:srgbClr val="FF0000"/>
              </a:buClr>
            </a:pPr>
            <a:r>
              <a:rPr lang="ru-RU" altLang="ru-RU" sz="1400" i="1" dirty="0" smtClean="0">
                <a:latin typeface="Arial" panose="020B0604020202020204" pitchFamily="34" charset="0"/>
                <a:ea typeface="Verdana" panose="020B0604030504040204" pitchFamily="34" charset="0"/>
              </a:rPr>
              <a:t>Сейчас инвестиционные доходы других фондов освобождены от КПН. Предлагается аналогичное освобождение для Фонда гарантирования страховых выплат в целях поддержки страхового рынка, так как доходы от инвестирования первоначальных, дополнительных, разовых и обязательных взносов направляются на резервы возмещения вреда и гарантирования.</a:t>
            </a:r>
            <a:endParaRPr lang="ru-RU" altLang="ru-RU" sz="1400" i="1" dirty="0">
              <a:latin typeface="Arial" panose="020B0604020202020204" pitchFamily="34" charset="0"/>
              <a:ea typeface="Verdana" panose="020B060403050404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32550"/>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A54B457-0600-4A2A-8A29-6DAFC94937BE}" type="slidenum">
              <a:rPr lang="ru-RU" altLang="ru-RU">
                <a:solidFill>
                  <a:srgbClr val="898989"/>
                </a:solidFill>
              </a:rPr>
              <a:pPr/>
              <a:t>16</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fontAlgn="auto">
              <a:lnSpc>
                <a:spcPts val="1800"/>
              </a:lnSpc>
              <a:spcBef>
                <a:spcPts val="0"/>
              </a:spcBef>
              <a:spcAft>
                <a:spcPts val="0"/>
              </a:spcAft>
              <a:defRPr/>
            </a:pPr>
            <a:r>
              <a:rPr lang="en-US" sz="2800" b="1" cap="small" dirty="0">
                <a:solidFill>
                  <a:srgbClr val="002060"/>
                </a:solidFill>
                <a:latin typeface="Arial" pitchFamily="34" charset="0"/>
                <a:ea typeface="Tahoma" panose="020B0604030504040204" pitchFamily="34" charset="0"/>
                <a:cs typeface="Arial" pitchFamily="34" charset="0"/>
              </a:rPr>
              <a:t>VI</a:t>
            </a:r>
            <a:r>
              <a:rPr lang="ru-RU" sz="2800" b="1" cap="small" dirty="0">
                <a:solidFill>
                  <a:srgbClr val="002060"/>
                </a:solidFill>
                <a:latin typeface="Arial" pitchFamily="34" charset="0"/>
                <a:ea typeface="Tahoma" panose="020B0604030504040204" pitchFamily="34" charset="0"/>
                <a:cs typeface="Arial" pitchFamily="34" charset="0"/>
              </a:rPr>
              <a:t>. Уточнение налогообложения в недропользовании</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293" name="Прямоугольник 1"/>
          <p:cNvSpPr>
            <a:spLocks noChangeArrowheads="1"/>
          </p:cNvSpPr>
          <p:nvPr/>
        </p:nvSpPr>
        <p:spPr bwMode="auto">
          <a:xfrm>
            <a:off x="0" y="849313"/>
            <a:ext cx="12106275" cy="715962"/>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2294" name="TextBox 2"/>
          <p:cNvSpPr txBox="1">
            <a:spLocks noChangeArrowheads="1"/>
          </p:cNvSpPr>
          <p:nvPr/>
        </p:nvSpPr>
        <p:spPr bwMode="auto">
          <a:xfrm>
            <a:off x="0" y="857250"/>
            <a:ext cx="12022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1. Освобождение от уплаты НДПИ при утилизации подземных вод, добытых попутно с углеводородами </a:t>
            </a:r>
          </a:p>
        </p:txBody>
      </p:sp>
      <p:sp>
        <p:nvSpPr>
          <p:cNvPr id="12295" name="Прямоугольник 1"/>
          <p:cNvSpPr>
            <a:spLocks noChangeArrowheads="1"/>
          </p:cNvSpPr>
          <p:nvPr/>
        </p:nvSpPr>
        <p:spPr bwMode="auto">
          <a:xfrm>
            <a:off x="3079" y="2570390"/>
            <a:ext cx="12107863" cy="39052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2296" name="TextBox 2"/>
          <p:cNvSpPr txBox="1">
            <a:spLocks noChangeArrowheads="1"/>
          </p:cNvSpPr>
          <p:nvPr/>
        </p:nvSpPr>
        <p:spPr bwMode="auto">
          <a:xfrm>
            <a:off x="0" y="2570390"/>
            <a:ext cx="120221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2. Унификация метода учета серной кислоты на </a:t>
            </a:r>
            <a:r>
              <a:rPr lang="ru-RU" altLang="ru-RU" b="1" dirty="0" err="1">
                <a:latin typeface="Arial" panose="020B0604020202020204" pitchFamily="34" charset="0"/>
              </a:rPr>
              <a:t>закисление</a:t>
            </a:r>
            <a:r>
              <a:rPr lang="ru-RU" altLang="ru-RU" b="1" dirty="0">
                <a:latin typeface="Arial" panose="020B0604020202020204" pitchFamily="34" charset="0"/>
              </a:rPr>
              <a:t> в урановой отрасли  </a:t>
            </a:r>
            <a:endParaRPr lang="ru-RU" altLang="ru-RU" sz="100" b="1" dirty="0">
              <a:latin typeface="Arial" panose="020B0604020202020204" pitchFamily="34" charset="0"/>
            </a:endParaRPr>
          </a:p>
        </p:txBody>
      </p:sp>
      <p:sp>
        <p:nvSpPr>
          <p:cNvPr id="12297" name="Прямоугольник 1"/>
          <p:cNvSpPr>
            <a:spLocks noChangeArrowheads="1"/>
          </p:cNvSpPr>
          <p:nvPr/>
        </p:nvSpPr>
        <p:spPr bwMode="auto">
          <a:xfrm>
            <a:off x="0" y="4352579"/>
            <a:ext cx="12106275" cy="625475"/>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2298" name="TextBox 2"/>
          <p:cNvSpPr txBox="1">
            <a:spLocks noChangeArrowheads="1"/>
          </p:cNvSpPr>
          <p:nvPr/>
        </p:nvSpPr>
        <p:spPr bwMode="auto">
          <a:xfrm>
            <a:off x="0" y="4352579"/>
            <a:ext cx="120221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3. Приведение норм по расчету ставок подписного бонуса на лицензии на недропользование в соответствие с законодательством о недрах </a:t>
            </a:r>
            <a:endParaRPr lang="ru-RU" altLang="ru-RU" sz="100" b="1" dirty="0">
              <a:latin typeface="Arial" panose="020B0604020202020204" pitchFamily="34" charset="0"/>
            </a:endParaRPr>
          </a:p>
        </p:txBody>
      </p:sp>
      <p:sp>
        <p:nvSpPr>
          <p:cNvPr id="12299" name="Прямоугольник 2"/>
          <p:cNvSpPr>
            <a:spLocks noChangeArrowheads="1"/>
          </p:cNvSpPr>
          <p:nvPr/>
        </p:nvSpPr>
        <p:spPr bwMode="auto">
          <a:xfrm>
            <a:off x="1" y="1619250"/>
            <a:ext cx="120221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buClr>
                <a:srgbClr val="FF0000"/>
              </a:buClr>
            </a:pPr>
            <a:r>
              <a:rPr lang="kk-KZ" altLang="ru-RU" sz="1400" i="1" dirty="0">
                <a:latin typeface="Arial" panose="020B0604020202020204" pitchFamily="34" charset="0"/>
                <a:ea typeface="Verdana" panose="020B0604030504040204" pitchFamily="34" charset="0"/>
              </a:rPr>
              <a:t>При добыче нефти попутно добывается подземная вода, которая непригодна для использования. В связи с чем, вода обратно закачается в недра. Данный объем не будет облагаться НДПИ.</a:t>
            </a:r>
            <a:endParaRPr lang="ru-RU" altLang="ru-RU" sz="1400" i="1" dirty="0">
              <a:latin typeface="Arial" panose="020B0604020202020204" pitchFamily="34" charset="0"/>
              <a:ea typeface="Verdana" panose="020B0604030504040204" pitchFamily="34" charset="0"/>
            </a:endParaRPr>
          </a:p>
        </p:txBody>
      </p:sp>
      <p:sp>
        <p:nvSpPr>
          <p:cNvPr id="12300" name="Прямоугольник 4"/>
          <p:cNvSpPr>
            <a:spLocks noChangeArrowheads="1"/>
          </p:cNvSpPr>
          <p:nvPr/>
        </p:nvSpPr>
        <p:spPr bwMode="auto">
          <a:xfrm>
            <a:off x="-7937" y="2940277"/>
            <a:ext cx="12030076"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buClr>
                <a:srgbClr val="FF0000"/>
              </a:buClr>
            </a:pPr>
            <a:r>
              <a:rPr lang="ru-RU" altLang="ru-RU" sz="1400" i="1" dirty="0">
                <a:latin typeface="Arial" panose="020B0604020202020204" pitchFamily="34" charset="0"/>
                <a:ea typeface="Verdana" panose="020B0604030504040204" pitchFamily="34" charset="0"/>
              </a:rPr>
              <a:t>В целях унификации метода учета серной кислоты на </a:t>
            </a:r>
            <a:r>
              <a:rPr lang="ru-RU" altLang="ru-RU" sz="1400" i="1" dirty="0" err="1">
                <a:latin typeface="Arial" panose="020B0604020202020204" pitchFamily="34" charset="0"/>
                <a:ea typeface="Verdana" panose="020B0604030504040204" pitchFamily="34" charset="0"/>
              </a:rPr>
              <a:t>закисление</a:t>
            </a:r>
            <a:r>
              <a:rPr lang="ru-RU" altLang="ru-RU" sz="1400" i="1" dirty="0">
                <a:latin typeface="Arial" panose="020B0604020202020204" pitchFamily="34" charset="0"/>
                <a:ea typeface="Verdana" panose="020B0604030504040204" pitchFamily="34" charset="0"/>
              </a:rPr>
              <a:t> в урановой отрасли на основании технологии процесса добычи урана методом подземного скважинного выщелачивания (ПСВ). Предлагается дополнить перечень амортизируемых активов при проведении </a:t>
            </a:r>
            <a:r>
              <a:rPr lang="ru-RU" altLang="ru-RU" sz="1400" i="1" dirty="0" err="1">
                <a:latin typeface="Arial" panose="020B0604020202020204" pitchFamily="34" charset="0"/>
                <a:ea typeface="Verdana" panose="020B0604030504040204" pitchFamily="34" charset="0"/>
              </a:rPr>
              <a:t>недропользователем</a:t>
            </a:r>
            <a:r>
              <a:rPr lang="ru-RU" altLang="ru-RU" sz="1400" i="1" dirty="0">
                <a:latin typeface="Arial" panose="020B0604020202020204" pitchFamily="34" charset="0"/>
                <a:ea typeface="Verdana" panose="020B0604030504040204" pitchFamily="34" charset="0"/>
              </a:rPr>
              <a:t> горно-подготовительных работ к добыче урана методом подземного скважинного выщелачивания - серной кислотой на </a:t>
            </a:r>
            <a:r>
              <a:rPr lang="ru-RU" altLang="ru-RU" sz="1400" i="1" dirty="0" err="1">
                <a:latin typeface="Arial" panose="020B0604020202020204" pitchFamily="34" charset="0"/>
                <a:ea typeface="Verdana" panose="020B0604030504040204" pitchFamily="34" charset="0"/>
              </a:rPr>
              <a:t>закисление</a:t>
            </a:r>
            <a:r>
              <a:rPr lang="ru-RU" altLang="ru-RU" sz="1400" i="1" dirty="0">
                <a:latin typeface="Arial" panose="020B0604020202020204" pitchFamily="34" charset="0"/>
                <a:ea typeface="Verdana" panose="020B0604030504040204" pitchFamily="34" charset="0"/>
              </a:rPr>
              <a:t>.</a:t>
            </a:r>
          </a:p>
        </p:txBody>
      </p:sp>
      <p:sp>
        <p:nvSpPr>
          <p:cNvPr id="12301" name="Прямоугольник 7"/>
          <p:cNvSpPr>
            <a:spLocks noChangeArrowheads="1"/>
          </p:cNvSpPr>
          <p:nvPr/>
        </p:nvSpPr>
        <p:spPr bwMode="auto">
          <a:xfrm>
            <a:off x="1" y="4978054"/>
            <a:ext cx="12022138"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3603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lnSpc>
                <a:spcPct val="107000"/>
              </a:lnSpc>
              <a:spcAft>
                <a:spcPts val="600"/>
              </a:spcAft>
              <a:buClr>
                <a:srgbClr val="FF0000"/>
              </a:buClr>
            </a:pPr>
            <a:r>
              <a:rPr lang="ru-RU" altLang="ru-RU" sz="1400" i="1" dirty="0">
                <a:latin typeface="Arial" panose="020B0604020202020204" pitchFamily="34" charset="0"/>
                <a:ea typeface="Verdana" panose="020B0604030504040204" pitchFamily="34" charset="0"/>
              </a:rPr>
              <a:t>Размер площади участка недропользования для применения ставки лицензионного сбора приведен в соответствие с Кодексом </a:t>
            </a:r>
            <a:r>
              <a:rPr lang="ru-RU" altLang="ru-RU" sz="1400" i="1" dirty="0" smtClean="0">
                <a:latin typeface="Arial" panose="020B0604020202020204" pitchFamily="34" charset="0"/>
                <a:ea typeface="Verdana" panose="020B0604030504040204" pitchFamily="34" charset="0"/>
              </a:rPr>
              <a:t/>
            </a:r>
            <a:br>
              <a:rPr lang="ru-RU" altLang="ru-RU" sz="1400" i="1" dirty="0" smtClean="0">
                <a:latin typeface="Arial" panose="020B0604020202020204" pitchFamily="34" charset="0"/>
                <a:ea typeface="Verdana" panose="020B0604030504040204" pitchFamily="34" charset="0"/>
              </a:rPr>
            </a:br>
            <a:r>
              <a:rPr lang="ru-RU" altLang="ru-RU" sz="1400" i="1" dirty="0" smtClean="0">
                <a:latin typeface="Arial" panose="020B0604020202020204" pitchFamily="34" charset="0"/>
                <a:ea typeface="Verdana" panose="020B0604030504040204" pitchFamily="34" charset="0"/>
              </a:rPr>
              <a:t>о </a:t>
            </a:r>
            <a:r>
              <a:rPr lang="ru-RU" altLang="ru-RU" sz="1400" i="1" dirty="0">
                <a:latin typeface="Arial" panose="020B0604020202020204" pitchFamily="34" charset="0"/>
                <a:ea typeface="Verdana" panose="020B0604030504040204" pitchFamily="34" charset="0"/>
              </a:rPr>
              <a:t>недрах и недропользовании. Также ставки будут учитывать идеологию по доходности этапов недропользования – чем выше этап, тем выше ставки.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37790"/>
            <a:ext cx="2743200" cy="365125"/>
          </a:xfrm>
        </p:spPr>
        <p:txBody>
          <a:bodyPr/>
          <a:lstStyle/>
          <a:p>
            <a:fld id="{32D88D75-871D-47E8-93C4-1AEF4C4226BD}" type="slidenum">
              <a:rPr lang="ru-RU" smtClean="0"/>
              <a:pPr/>
              <a:t>17</a:t>
            </a:fld>
            <a:endParaRPr lang="ru-RU"/>
          </a:p>
        </p:txBody>
      </p:sp>
      <p:sp>
        <p:nvSpPr>
          <p:cNvPr id="12" name="Прямоугольник 11"/>
          <p:cNvSpPr/>
          <p:nvPr/>
        </p:nvSpPr>
        <p:spPr>
          <a:xfrm>
            <a:off x="-1" y="1"/>
            <a:ext cx="12246009" cy="740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a:lnSpc>
                <a:spcPts val="1800"/>
              </a:lnSpc>
              <a:defRPr/>
            </a:pPr>
            <a:r>
              <a:rPr lang="en-US" sz="2800" b="1" cap="small" dirty="0" smtClean="0">
                <a:solidFill>
                  <a:srgbClr val="002060"/>
                </a:solidFill>
                <a:latin typeface="Arial" pitchFamily="34" charset="0"/>
                <a:ea typeface="Tahoma" panose="020B0604030504040204" pitchFamily="34" charset="0"/>
                <a:cs typeface="Arial" pitchFamily="34" charset="0"/>
              </a:rPr>
              <a:t>VII</a:t>
            </a:r>
            <a:r>
              <a:rPr lang="ru-RU" sz="2800" b="1" cap="small" dirty="0" smtClean="0">
                <a:solidFill>
                  <a:srgbClr val="002060"/>
                </a:solidFill>
                <a:latin typeface="Arial" pitchFamily="34" charset="0"/>
                <a:ea typeface="Tahoma" panose="020B0604030504040204" pitchFamily="34" charset="0"/>
                <a:cs typeface="Arial" pitchFamily="34" charset="0"/>
              </a:rPr>
              <a:t>. </a:t>
            </a:r>
            <a:r>
              <a:rPr lang="ru-RU" sz="2800" b="1" cap="small" dirty="0">
                <a:solidFill>
                  <a:srgbClr val="002060"/>
                </a:solidFill>
                <a:latin typeface="Arial" pitchFamily="34" charset="0"/>
                <a:ea typeface="Tahoma" panose="020B0604030504040204" pitchFamily="34" charset="0"/>
                <a:cs typeface="Arial" pitchFamily="34" charset="0"/>
              </a:rPr>
              <a:t>Налоговое администрирование </a:t>
            </a:r>
            <a:r>
              <a:rPr lang="ru-RU" sz="2800" b="1" cap="small" dirty="0" smtClean="0">
                <a:solidFill>
                  <a:srgbClr val="002060"/>
                </a:solidFill>
                <a:latin typeface="Arial" pitchFamily="34" charset="0"/>
                <a:ea typeface="Tahoma" panose="020B0604030504040204" pitchFamily="34" charset="0"/>
                <a:cs typeface="Arial" pitchFamily="34" charset="0"/>
              </a:rPr>
              <a:t>(1/3)</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1" y="740005"/>
            <a:ext cx="12192001"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1"/>
          <p:cNvSpPr>
            <a:spLocks noChangeArrowheads="1"/>
          </p:cNvSpPr>
          <p:nvPr/>
        </p:nvSpPr>
        <p:spPr bwMode="auto">
          <a:xfrm>
            <a:off x="0" y="791268"/>
            <a:ext cx="12106956" cy="376536"/>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7" name="TextBox 2"/>
          <p:cNvSpPr txBox="1">
            <a:spLocks noChangeArrowheads="1"/>
          </p:cNvSpPr>
          <p:nvPr/>
        </p:nvSpPr>
        <p:spPr bwMode="auto">
          <a:xfrm>
            <a:off x="0" y="798472"/>
            <a:ext cx="12021903" cy="369332"/>
          </a:xfrm>
          <a:prstGeom prst="rect">
            <a:avLst/>
          </a:prstGeom>
          <a:noFill/>
          <a:ln w="9525">
            <a:noFill/>
            <a:miter lim="800000"/>
            <a:headEnd/>
            <a:tailEnd/>
          </a:ln>
        </p:spPr>
        <p:txBody>
          <a:bodyPr wrap="square">
            <a:spAutoFit/>
          </a:bodyPr>
          <a:lstStyle/>
          <a:p>
            <a:pPr lvl="0" algn="just" fontAlgn="auto">
              <a:spcBef>
                <a:spcPts val="0"/>
              </a:spcBef>
              <a:spcAft>
                <a:spcPts val="600"/>
              </a:spcAft>
              <a:defRPr/>
            </a:pPr>
            <a:r>
              <a:rPr lang="ru-RU" b="1" dirty="0" smtClean="0">
                <a:solidFill>
                  <a:prstClr val="black"/>
                </a:solidFill>
              </a:rPr>
              <a:t>1. Вопросы предоставления </a:t>
            </a:r>
            <a:r>
              <a:rPr lang="ru-RU" b="1" dirty="0">
                <a:solidFill>
                  <a:prstClr val="black"/>
                </a:solidFill>
              </a:rPr>
              <a:t>государственных услуг </a:t>
            </a:r>
          </a:p>
        </p:txBody>
      </p:sp>
      <p:sp>
        <p:nvSpPr>
          <p:cNvPr id="18" name="Прямоугольник 17"/>
          <p:cNvSpPr/>
          <p:nvPr/>
        </p:nvSpPr>
        <p:spPr>
          <a:xfrm>
            <a:off x="-1" y="1480009"/>
            <a:ext cx="11869617" cy="4016484"/>
          </a:xfrm>
          <a:prstGeom prst="rect">
            <a:avLst/>
          </a:prstGeom>
        </p:spPr>
        <p:txBody>
          <a:bodyPr wrap="square">
            <a:spAutoFit/>
          </a:bodyPr>
          <a:lstStyle/>
          <a:p>
            <a:pPr indent="360363" algn="just">
              <a:spcAft>
                <a:spcPts val="600"/>
              </a:spcAft>
              <a:buClr>
                <a:srgbClr val="FF0000"/>
              </a:buClr>
            </a:pPr>
            <a:r>
              <a:rPr lang="ru-RU" sz="1400" i="1" dirty="0" smtClean="0">
                <a:ea typeface="Verdana" panose="020B0604030504040204" pitchFamily="34" charset="0"/>
              </a:rPr>
              <a:t>сокращение </a:t>
            </a:r>
            <a:r>
              <a:rPr lang="ru-RU" sz="1400" i="1" dirty="0">
                <a:ea typeface="Verdana" panose="020B0604030504040204" pitchFamily="34" charset="0"/>
              </a:rPr>
              <a:t>срока зачета и возврата ошибочно уплаченной суммы налога, госпошлины, штрафа с 10 до 5-ти рабочих дней; </a:t>
            </a:r>
          </a:p>
          <a:p>
            <a:pPr indent="360363" algn="just">
              <a:spcAft>
                <a:spcPts val="600"/>
              </a:spcAft>
              <a:buClr>
                <a:srgbClr val="FF0000"/>
              </a:buClr>
            </a:pPr>
            <a:r>
              <a:rPr lang="ru-RU" sz="1400" i="1" dirty="0">
                <a:ea typeface="Verdana" panose="020B0604030504040204" pitchFamily="34" charset="0"/>
              </a:rPr>
              <a:t>сокращение срока представления сведений об отсутствии задолженности ликвидируемого лица налоговым органом органу юстиции с 5 до 3-х дней; </a:t>
            </a:r>
          </a:p>
          <a:p>
            <a:pPr indent="360363" algn="just">
              <a:spcAft>
                <a:spcPts val="600"/>
              </a:spcAft>
              <a:buClr>
                <a:srgbClr val="FF0000"/>
              </a:buClr>
            </a:pPr>
            <a:r>
              <a:rPr lang="ru-RU" sz="1400" i="1" dirty="0">
                <a:ea typeface="Verdana" panose="020B0604030504040204" pitchFamily="34" charset="0"/>
              </a:rPr>
              <a:t>сокращение срока приостановления (продления, возобновления) представления налоговой отчетности с 3-х до 1 рабочего дня;</a:t>
            </a:r>
          </a:p>
          <a:p>
            <a:pPr indent="360363" algn="just">
              <a:spcAft>
                <a:spcPts val="600"/>
              </a:spcAft>
              <a:buClr>
                <a:srgbClr val="FF0000"/>
              </a:buClr>
            </a:pPr>
            <a:r>
              <a:rPr lang="ru-RU" sz="1400" i="1" dirty="0">
                <a:ea typeface="Verdana" panose="020B0604030504040204" pitchFamily="34" charset="0"/>
              </a:rPr>
              <a:t>сокращение срока публикации на сайте сведений об отзыве налоговой отчетности с 5-ти до 1 рабочего дня;</a:t>
            </a:r>
          </a:p>
          <a:p>
            <a:pPr indent="360363" algn="just">
              <a:spcAft>
                <a:spcPts val="600"/>
              </a:spcAft>
              <a:buClr>
                <a:srgbClr val="FF0000"/>
              </a:buClr>
            </a:pPr>
            <a:r>
              <a:rPr lang="ru-RU" sz="1400" i="1" dirty="0" smtClean="0">
                <a:ea typeface="Verdana" panose="020B0604030504040204" pitchFamily="34" charset="0"/>
              </a:rPr>
              <a:t>проведение </a:t>
            </a:r>
            <a:r>
              <a:rPr lang="ru-RU" sz="1400" i="1" dirty="0">
                <a:ea typeface="Verdana" panose="020B0604030504040204" pitchFamily="34" charset="0"/>
              </a:rPr>
              <a:t>возврата излишне уплаченных сумм по платежам, администрируемым уполномоченными государственными органами через платежный шлюз «Электронного Правительства»;</a:t>
            </a:r>
          </a:p>
          <a:p>
            <a:pPr indent="360363" algn="just">
              <a:spcAft>
                <a:spcPts val="600"/>
              </a:spcAft>
              <a:buClr>
                <a:srgbClr val="FF0000"/>
              </a:buClr>
            </a:pPr>
            <a:r>
              <a:rPr lang="ru-RU" sz="1400" i="1" dirty="0">
                <a:ea typeface="Verdana" panose="020B0604030504040204" pitchFamily="34" charset="0"/>
              </a:rPr>
              <a:t>зачет излишне уплаченной (взысканной) суммы налога без заявления налогоплательщика в счет        предстоящих платежей по соответствующему виду налога;</a:t>
            </a:r>
          </a:p>
          <a:p>
            <a:pPr indent="360363" algn="just">
              <a:spcAft>
                <a:spcPts val="600"/>
              </a:spcAft>
              <a:buClr>
                <a:srgbClr val="FF0000"/>
              </a:buClr>
            </a:pPr>
            <a:r>
              <a:rPr lang="ru-RU" sz="1400" i="1" dirty="0">
                <a:ea typeface="Verdana" panose="020B0604030504040204" pitchFamily="34" charset="0"/>
              </a:rPr>
              <a:t>предоставление возможности исполнения налогового обязательства по уплате налогов в пределах 200 МРП физическим лицом за другое физическое лицо посредством электронных сервисов банков, портала «Электронного Правительства</a:t>
            </a:r>
            <a:r>
              <a:rPr lang="ru-RU" sz="1400" i="1" dirty="0" smtClean="0">
                <a:ea typeface="Verdana" panose="020B0604030504040204" pitchFamily="34" charset="0"/>
              </a:rPr>
              <a:t>»;</a:t>
            </a:r>
          </a:p>
          <a:p>
            <a:pPr indent="360363" algn="just">
              <a:spcAft>
                <a:spcPts val="600"/>
              </a:spcAft>
              <a:buClr>
                <a:srgbClr val="FF0000"/>
              </a:buClr>
            </a:pPr>
            <a:r>
              <a:rPr lang="ru-RU" sz="1400" i="1" dirty="0">
                <a:ea typeface="Verdana" panose="020B0604030504040204" pitchFamily="34" charset="0"/>
              </a:rPr>
              <a:t>реализация подачи, подписания и отправки налоговой отчетности с использованием одноразового пароля (помимо ЭЦП);</a:t>
            </a:r>
          </a:p>
          <a:p>
            <a:pPr indent="360363" algn="just">
              <a:spcAft>
                <a:spcPts val="600"/>
              </a:spcAft>
              <a:buClr>
                <a:srgbClr val="FF0000"/>
              </a:buClr>
            </a:pPr>
            <a:r>
              <a:rPr lang="ru-RU" sz="1400" i="1" dirty="0">
                <a:ea typeface="Verdana" panose="020B0604030504040204" pitchFamily="34" charset="0"/>
              </a:rPr>
              <a:t>исключение необходимости снятия с учета контрольно-кассовой машины при изменении места использования с одного налогового органа в другой налоговой орган;</a:t>
            </a:r>
          </a:p>
          <a:p>
            <a:pPr indent="360363" algn="just">
              <a:spcAft>
                <a:spcPts val="600"/>
              </a:spcAft>
              <a:buClr>
                <a:srgbClr val="FF0000"/>
              </a:buClr>
            </a:pPr>
            <a:r>
              <a:rPr lang="ru-RU" sz="1400" i="1" dirty="0">
                <a:ea typeface="Verdana" panose="020B0604030504040204" pitchFamily="34" charset="0"/>
              </a:rPr>
              <a:t>регламентация оснований для отмены налогового приказа при взыскании налоговой задолженности ФЛ</a:t>
            </a:r>
            <a:r>
              <a:rPr lang="ru-RU" sz="1400" i="1" dirty="0" smtClean="0">
                <a:ea typeface="Verdana" panose="020B0604030504040204" pitchFamily="34" charset="0"/>
              </a:rPr>
              <a:t>.</a:t>
            </a:r>
            <a:endParaRPr lang="ru-RU" sz="1400" i="1" dirty="0">
              <a:ea typeface="Verdana" panose="020B0604030504040204" pitchFamily="34" charset="0"/>
            </a:endParaRPr>
          </a:p>
        </p:txBody>
      </p:sp>
    </p:spTree>
    <p:extLst>
      <p:ext uri="{BB962C8B-B14F-4D97-AF65-F5344CB8AC3E}">
        <p14:creationId xmlns:p14="http://schemas.microsoft.com/office/powerpoint/2010/main" val="7024551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1"/>
          <p:cNvSpPr>
            <a:spLocks noChangeArrowheads="1"/>
          </p:cNvSpPr>
          <p:nvPr/>
        </p:nvSpPr>
        <p:spPr bwMode="auto">
          <a:xfrm>
            <a:off x="-1" y="2927005"/>
            <a:ext cx="12106956" cy="376536"/>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2" name="Номер слайда 1"/>
          <p:cNvSpPr>
            <a:spLocks noGrp="1"/>
          </p:cNvSpPr>
          <p:nvPr>
            <p:ph type="sldNum" sz="quarter" idx="12"/>
          </p:nvPr>
        </p:nvSpPr>
        <p:spPr>
          <a:xfrm>
            <a:off x="9448800" y="6437790"/>
            <a:ext cx="2743200" cy="365125"/>
          </a:xfrm>
        </p:spPr>
        <p:txBody>
          <a:bodyPr/>
          <a:lstStyle/>
          <a:p>
            <a:fld id="{32D88D75-871D-47E8-93C4-1AEF4C4226BD}" type="slidenum">
              <a:rPr lang="ru-RU" smtClean="0"/>
              <a:pPr/>
              <a:t>18</a:t>
            </a:fld>
            <a:endParaRPr lang="ru-RU"/>
          </a:p>
        </p:txBody>
      </p:sp>
      <p:sp>
        <p:nvSpPr>
          <p:cNvPr id="12" name="Прямоугольник 11"/>
          <p:cNvSpPr/>
          <p:nvPr/>
        </p:nvSpPr>
        <p:spPr>
          <a:xfrm>
            <a:off x="-1" y="1"/>
            <a:ext cx="12246009" cy="740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a:lnSpc>
                <a:spcPts val="1800"/>
              </a:lnSpc>
              <a:defRPr/>
            </a:pPr>
            <a:r>
              <a:rPr lang="en-US" sz="2800" b="1" cap="small" dirty="0" smtClean="0">
                <a:solidFill>
                  <a:srgbClr val="002060"/>
                </a:solidFill>
                <a:latin typeface="Arial" pitchFamily="34" charset="0"/>
                <a:ea typeface="Tahoma" panose="020B0604030504040204" pitchFamily="34" charset="0"/>
                <a:cs typeface="Arial" pitchFamily="34" charset="0"/>
              </a:rPr>
              <a:t>VII</a:t>
            </a:r>
            <a:r>
              <a:rPr lang="ru-RU" sz="2800" b="1" cap="small" dirty="0" smtClean="0">
                <a:solidFill>
                  <a:srgbClr val="002060"/>
                </a:solidFill>
                <a:latin typeface="Arial" pitchFamily="34" charset="0"/>
                <a:ea typeface="Tahoma" panose="020B0604030504040204" pitchFamily="34" charset="0"/>
                <a:cs typeface="Arial" pitchFamily="34" charset="0"/>
              </a:rPr>
              <a:t>. </a:t>
            </a:r>
            <a:r>
              <a:rPr lang="ru-RU" sz="2800" b="1" cap="small" dirty="0">
                <a:solidFill>
                  <a:srgbClr val="002060"/>
                </a:solidFill>
                <a:latin typeface="Arial" pitchFamily="34" charset="0"/>
                <a:ea typeface="Tahoma" panose="020B0604030504040204" pitchFamily="34" charset="0"/>
                <a:cs typeface="Arial" pitchFamily="34" charset="0"/>
              </a:rPr>
              <a:t>Налоговое администрирование </a:t>
            </a:r>
            <a:r>
              <a:rPr lang="ru-RU" sz="2800" b="1" cap="small" dirty="0" smtClean="0">
                <a:solidFill>
                  <a:srgbClr val="002060"/>
                </a:solidFill>
                <a:latin typeface="Arial" pitchFamily="34" charset="0"/>
                <a:ea typeface="Tahoma" panose="020B0604030504040204" pitchFamily="34" charset="0"/>
                <a:cs typeface="Arial" pitchFamily="34" charset="0"/>
              </a:rPr>
              <a:t>(2/3)</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1" y="740005"/>
            <a:ext cx="12192001"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1"/>
          <p:cNvSpPr>
            <a:spLocks noChangeArrowheads="1"/>
          </p:cNvSpPr>
          <p:nvPr/>
        </p:nvSpPr>
        <p:spPr bwMode="auto">
          <a:xfrm>
            <a:off x="0" y="791268"/>
            <a:ext cx="12106956" cy="376536"/>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7" name="TextBox 2"/>
          <p:cNvSpPr txBox="1">
            <a:spLocks noChangeArrowheads="1"/>
          </p:cNvSpPr>
          <p:nvPr/>
        </p:nvSpPr>
        <p:spPr bwMode="auto">
          <a:xfrm>
            <a:off x="0" y="798472"/>
            <a:ext cx="12021903" cy="369332"/>
          </a:xfrm>
          <a:prstGeom prst="rect">
            <a:avLst/>
          </a:prstGeom>
          <a:noFill/>
          <a:ln w="9525">
            <a:noFill/>
            <a:miter lim="800000"/>
            <a:headEnd/>
            <a:tailEnd/>
          </a:ln>
        </p:spPr>
        <p:txBody>
          <a:bodyPr wrap="square">
            <a:spAutoFit/>
          </a:bodyPr>
          <a:lstStyle/>
          <a:p>
            <a:pPr lvl="0" algn="just" fontAlgn="auto">
              <a:spcBef>
                <a:spcPts val="0"/>
              </a:spcBef>
              <a:spcAft>
                <a:spcPts val="0"/>
              </a:spcAft>
              <a:defRPr/>
            </a:pPr>
            <a:r>
              <a:rPr lang="ru-RU" b="1" dirty="0" smtClean="0">
                <a:solidFill>
                  <a:prstClr val="black"/>
                </a:solidFill>
              </a:rPr>
              <a:t>2. Регистрация </a:t>
            </a:r>
            <a:r>
              <a:rPr lang="ru-RU" b="1" dirty="0">
                <a:solidFill>
                  <a:prstClr val="black"/>
                </a:solidFill>
              </a:rPr>
              <a:t>и снятие с учета отдельных категорий налогоплательщиков</a:t>
            </a:r>
          </a:p>
        </p:txBody>
      </p:sp>
      <p:sp>
        <p:nvSpPr>
          <p:cNvPr id="18" name="Прямоугольник 17"/>
          <p:cNvSpPr/>
          <p:nvPr/>
        </p:nvSpPr>
        <p:spPr>
          <a:xfrm>
            <a:off x="0" y="1219066"/>
            <a:ext cx="11854679" cy="1538883"/>
          </a:xfrm>
          <a:prstGeom prst="rect">
            <a:avLst/>
          </a:prstGeom>
        </p:spPr>
        <p:txBody>
          <a:bodyPr wrap="square">
            <a:spAutoFit/>
          </a:bodyPr>
          <a:lstStyle/>
          <a:p>
            <a:pPr lvl="0" indent="338138" algn="just">
              <a:spcAft>
                <a:spcPts val="600"/>
              </a:spcAft>
              <a:buClr>
                <a:srgbClr val="FF0000"/>
              </a:buClr>
              <a:defRPr/>
            </a:pPr>
            <a:r>
              <a:rPr lang="ru-RU" sz="1400" i="1" dirty="0">
                <a:ea typeface="Verdana" panose="020B0604030504040204" pitchFamily="34" charset="0"/>
              </a:rPr>
              <a:t>исключение отказов в приеме налогового заявления при постановке на регистрационный учет в качестве лица, занимающегося частной практикой;</a:t>
            </a:r>
          </a:p>
          <a:p>
            <a:pPr lvl="0" indent="338138" algn="just">
              <a:spcAft>
                <a:spcPts val="600"/>
              </a:spcAft>
              <a:buClr>
                <a:srgbClr val="FF0000"/>
              </a:buClr>
              <a:defRPr/>
            </a:pPr>
            <a:r>
              <a:rPr lang="ru-RU" sz="1400" i="1" dirty="0" smtClean="0">
                <a:ea typeface="Verdana" panose="020B0604030504040204" pitchFamily="34" charset="0"/>
              </a:rPr>
              <a:t>введение </a:t>
            </a:r>
            <a:r>
              <a:rPr lang="ru-RU" sz="1400" i="1" dirty="0">
                <a:ea typeface="Verdana" panose="020B0604030504040204" pitchFamily="34" charset="0"/>
              </a:rPr>
              <a:t>упрощенной процедуры прекращения деятельности лиц, занимающихся частной практикой по заключению камерального контроля, без проведения налоговой проверки (как ИП);</a:t>
            </a:r>
          </a:p>
          <a:p>
            <a:pPr lvl="0" indent="338138" algn="just">
              <a:spcAft>
                <a:spcPts val="600"/>
              </a:spcAft>
              <a:buClr>
                <a:srgbClr val="FF0000"/>
              </a:buClr>
              <a:defRPr/>
            </a:pPr>
            <a:r>
              <a:rPr lang="ru-RU" sz="1400" i="1" dirty="0" smtClean="0">
                <a:ea typeface="Verdana" panose="020B0604030504040204" pitchFamily="34" charset="0"/>
              </a:rPr>
              <a:t>осуществление </a:t>
            </a:r>
            <a:r>
              <a:rPr lang="ru-RU" sz="1400" i="1" dirty="0">
                <a:ea typeface="Verdana" panose="020B0604030504040204" pitchFamily="34" charset="0"/>
              </a:rPr>
              <a:t>принудительной ликвидации налогоплательщика (снятие с учетной регистрации, прекращение деятельности) на основании приказа налогового органа (без обращения в суд).</a:t>
            </a:r>
          </a:p>
        </p:txBody>
      </p:sp>
      <p:sp>
        <p:nvSpPr>
          <p:cNvPr id="19" name="TextBox 2"/>
          <p:cNvSpPr txBox="1">
            <a:spLocks noChangeArrowheads="1"/>
          </p:cNvSpPr>
          <p:nvPr/>
        </p:nvSpPr>
        <p:spPr bwMode="auto">
          <a:xfrm>
            <a:off x="0" y="2927004"/>
            <a:ext cx="12021903" cy="369332"/>
          </a:xfrm>
          <a:prstGeom prst="rect">
            <a:avLst/>
          </a:prstGeom>
          <a:noFill/>
          <a:ln w="9525">
            <a:noFill/>
            <a:miter lim="800000"/>
            <a:headEnd/>
            <a:tailEnd/>
          </a:ln>
        </p:spPr>
        <p:txBody>
          <a:bodyPr wrap="square">
            <a:spAutoFit/>
          </a:bodyPr>
          <a:lstStyle/>
          <a:p>
            <a:pPr lvl="0" algn="just" fontAlgn="auto">
              <a:spcBef>
                <a:spcPts val="0"/>
              </a:spcBef>
              <a:spcAft>
                <a:spcPts val="0"/>
              </a:spcAft>
              <a:defRPr/>
            </a:pPr>
            <a:r>
              <a:rPr lang="ru-RU" b="1" dirty="0">
                <a:solidFill>
                  <a:prstClr val="black"/>
                </a:solidFill>
                <a:latin typeface="Arial"/>
                <a:ea typeface="Calibri"/>
                <a:cs typeface="Times New Roman"/>
              </a:rPr>
              <a:t> </a:t>
            </a:r>
            <a:r>
              <a:rPr lang="ru-RU" b="1" dirty="0" smtClean="0">
                <a:solidFill>
                  <a:prstClr val="black"/>
                </a:solidFill>
                <a:latin typeface="Arial"/>
                <a:ea typeface="Calibri"/>
                <a:cs typeface="Times New Roman"/>
              </a:rPr>
              <a:t>3. Раскрытие </a:t>
            </a:r>
            <a:r>
              <a:rPr lang="ru-RU" b="1" dirty="0">
                <a:solidFill>
                  <a:prstClr val="black"/>
                </a:solidFill>
                <a:latin typeface="Arial"/>
                <a:ea typeface="Calibri"/>
                <a:cs typeface="Times New Roman"/>
              </a:rPr>
              <a:t>налоговой тайны</a:t>
            </a:r>
            <a:endParaRPr lang="ru-RU" b="1" dirty="0">
              <a:solidFill>
                <a:prstClr val="black"/>
              </a:solidFill>
            </a:endParaRPr>
          </a:p>
        </p:txBody>
      </p:sp>
      <p:sp>
        <p:nvSpPr>
          <p:cNvPr id="20" name="Прямоугольник 19"/>
          <p:cNvSpPr/>
          <p:nvPr/>
        </p:nvSpPr>
        <p:spPr>
          <a:xfrm>
            <a:off x="1" y="3347598"/>
            <a:ext cx="12024776" cy="523220"/>
          </a:xfrm>
          <a:prstGeom prst="rect">
            <a:avLst/>
          </a:prstGeom>
        </p:spPr>
        <p:txBody>
          <a:bodyPr wrap="square">
            <a:spAutoFit/>
          </a:bodyPr>
          <a:lstStyle/>
          <a:p>
            <a:pPr lvl="0" indent="338138" algn="just">
              <a:spcAft>
                <a:spcPts val="600"/>
              </a:spcAft>
              <a:buClr>
                <a:srgbClr val="FF0000"/>
              </a:buClr>
              <a:defRPr/>
            </a:pPr>
            <a:r>
              <a:rPr lang="ru-RU" sz="1400" i="1" dirty="0">
                <a:ea typeface="Verdana" panose="020B0604030504040204" pitchFamily="34" charset="0"/>
              </a:rPr>
              <a:t>не признаются налоговой тайной сведения, передаваемые судьям, НПП по перечню, компетентным органам ЕАЭС (в рамках осуществляемых полномочий).</a:t>
            </a:r>
          </a:p>
        </p:txBody>
      </p:sp>
      <p:sp>
        <p:nvSpPr>
          <p:cNvPr id="22" name="Прямоугольник 1"/>
          <p:cNvSpPr>
            <a:spLocks noChangeArrowheads="1"/>
          </p:cNvSpPr>
          <p:nvPr/>
        </p:nvSpPr>
        <p:spPr bwMode="auto">
          <a:xfrm>
            <a:off x="-2" y="4298656"/>
            <a:ext cx="12106956" cy="376536"/>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23" name="TextBox 2"/>
          <p:cNvSpPr txBox="1">
            <a:spLocks noChangeArrowheads="1"/>
          </p:cNvSpPr>
          <p:nvPr/>
        </p:nvSpPr>
        <p:spPr bwMode="auto">
          <a:xfrm>
            <a:off x="-1" y="4298655"/>
            <a:ext cx="12021903" cy="369332"/>
          </a:xfrm>
          <a:prstGeom prst="rect">
            <a:avLst/>
          </a:prstGeom>
          <a:noFill/>
          <a:ln w="9525">
            <a:noFill/>
            <a:miter lim="800000"/>
            <a:headEnd/>
            <a:tailEnd/>
          </a:ln>
        </p:spPr>
        <p:txBody>
          <a:bodyPr wrap="square">
            <a:spAutoFit/>
          </a:bodyPr>
          <a:lstStyle/>
          <a:p>
            <a:pPr lvl="0" algn="just" fontAlgn="auto">
              <a:spcBef>
                <a:spcPts val="0"/>
              </a:spcBef>
              <a:spcAft>
                <a:spcPts val="0"/>
              </a:spcAft>
              <a:defRPr/>
            </a:pPr>
            <a:r>
              <a:rPr lang="ru-RU" b="1" dirty="0">
                <a:solidFill>
                  <a:prstClr val="black"/>
                </a:solidFill>
                <a:latin typeface="Arial"/>
                <a:ea typeface="Calibri"/>
                <a:cs typeface="Times New Roman"/>
              </a:rPr>
              <a:t> </a:t>
            </a:r>
            <a:r>
              <a:rPr lang="ru-RU" b="1" dirty="0" smtClean="0">
                <a:solidFill>
                  <a:prstClr val="black"/>
                </a:solidFill>
                <a:latin typeface="Arial"/>
                <a:ea typeface="Calibri"/>
                <a:cs typeface="Times New Roman"/>
              </a:rPr>
              <a:t>4. </a:t>
            </a:r>
            <a:r>
              <a:rPr lang="ru-RU" b="1" dirty="0">
                <a:solidFill>
                  <a:prstClr val="black"/>
                </a:solidFill>
              </a:rPr>
              <a:t>Администрирование нерезидентов</a:t>
            </a:r>
          </a:p>
        </p:txBody>
      </p:sp>
      <p:sp>
        <p:nvSpPr>
          <p:cNvPr id="24" name="Прямоугольник 23"/>
          <p:cNvSpPr/>
          <p:nvPr/>
        </p:nvSpPr>
        <p:spPr>
          <a:xfrm>
            <a:off x="-2874" y="4810302"/>
            <a:ext cx="12024776" cy="1107996"/>
          </a:xfrm>
          <a:prstGeom prst="rect">
            <a:avLst/>
          </a:prstGeom>
        </p:spPr>
        <p:txBody>
          <a:bodyPr wrap="square">
            <a:spAutoFit/>
          </a:bodyPr>
          <a:lstStyle/>
          <a:p>
            <a:pPr lvl="0" indent="338138" algn="just">
              <a:spcAft>
                <a:spcPts val="600"/>
              </a:spcAft>
              <a:buClr>
                <a:srgbClr val="FF0000"/>
              </a:buClr>
              <a:defRPr/>
            </a:pPr>
            <a:r>
              <a:rPr lang="ru-RU" sz="1400" i="1" dirty="0">
                <a:ea typeface="Verdana" panose="020B0604030504040204" pitchFamily="34" charset="0"/>
              </a:rPr>
              <a:t>передача функции присвоения и выдачи документа с ИИН иностранцам непосредственно в органы внутренних дел;</a:t>
            </a:r>
          </a:p>
          <a:p>
            <a:pPr lvl="0" indent="338138" algn="just">
              <a:spcAft>
                <a:spcPts val="600"/>
              </a:spcAft>
              <a:buClr>
                <a:srgbClr val="FF0000"/>
              </a:buClr>
              <a:defRPr/>
            </a:pPr>
            <a:r>
              <a:rPr lang="ru-RU" sz="1400" i="1" dirty="0">
                <a:ea typeface="Verdana" panose="020B0604030504040204" pitchFamily="34" charset="0"/>
              </a:rPr>
              <a:t>расширение возможности по принятию сертификата </a:t>
            </a:r>
            <a:r>
              <a:rPr lang="ru-RU" sz="1400" i="1" dirty="0" err="1">
                <a:ea typeface="Verdana" panose="020B0604030504040204" pitchFamily="34" charset="0"/>
              </a:rPr>
              <a:t>резидентства</a:t>
            </a:r>
            <a:r>
              <a:rPr lang="ru-RU" sz="1400" i="1" dirty="0">
                <a:ea typeface="Verdana" panose="020B0604030504040204" pitchFamily="34" charset="0"/>
              </a:rPr>
              <a:t> с электронным </a:t>
            </a:r>
            <a:r>
              <a:rPr lang="ru-RU" sz="1400" i="1" dirty="0" err="1">
                <a:ea typeface="Verdana" panose="020B0604030504040204" pitchFamily="34" charset="0"/>
              </a:rPr>
              <a:t>апостилем</a:t>
            </a:r>
            <a:r>
              <a:rPr lang="ru-RU" sz="1400" i="1" dirty="0">
                <a:ea typeface="Verdana" panose="020B0604030504040204" pitchFamily="34" charset="0"/>
              </a:rPr>
              <a:t>;</a:t>
            </a:r>
          </a:p>
          <a:p>
            <a:pPr lvl="0" indent="338138" algn="just">
              <a:spcAft>
                <a:spcPts val="600"/>
              </a:spcAft>
              <a:buClr>
                <a:srgbClr val="FF0000"/>
              </a:buClr>
              <a:defRPr/>
            </a:pPr>
            <a:r>
              <a:rPr lang="ru-RU" sz="1400" i="1" dirty="0">
                <a:ea typeface="Verdana" panose="020B0604030504040204" pitchFamily="34" charset="0"/>
              </a:rPr>
              <a:t>регламентация термина «окончательно (фактического) получателя доходов» для взаимосвязанных </a:t>
            </a:r>
            <a:r>
              <a:rPr lang="ru-RU" sz="1400" i="1" dirty="0" smtClean="0">
                <a:ea typeface="Verdana" panose="020B0604030504040204" pitchFamily="34" charset="0"/>
              </a:rPr>
              <a:t>сторон (исключение </a:t>
            </a:r>
            <a:r>
              <a:rPr lang="ru-RU" sz="1400" i="1" dirty="0">
                <a:ea typeface="Verdana" panose="020B0604030504040204" pitchFamily="34" charset="0"/>
              </a:rPr>
              <a:t>споров по применению налоговых конвенций).</a:t>
            </a:r>
          </a:p>
        </p:txBody>
      </p:sp>
    </p:spTree>
    <p:extLst>
      <p:ext uri="{BB962C8B-B14F-4D97-AF65-F5344CB8AC3E}">
        <p14:creationId xmlns:p14="http://schemas.microsoft.com/office/powerpoint/2010/main" val="15108581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CF3D546-34EA-456F-98CA-0C90FC384679}" type="slidenum">
              <a:rPr lang="ru-RU" altLang="ru-RU">
                <a:solidFill>
                  <a:srgbClr val="898989"/>
                </a:solidFill>
              </a:rPr>
              <a:pPr/>
              <a:t>1</a:t>
            </a:fld>
            <a:endParaRPr lang="ru-RU" altLang="ru-RU" dirty="0">
              <a:solidFill>
                <a:srgbClr val="898989"/>
              </a:solidFill>
            </a:endParaRPr>
          </a:p>
        </p:txBody>
      </p:sp>
      <p:sp>
        <p:nvSpPr>
          <p:cNvPr id="3" name="Прямоугольник 2"/>
          <p:cNvSpPr/>
          <p:nvPr/>
        </p:nvSpPr>
        <p:spPr>
          <a:xfrm>
            <a:off x="1581150" y="2319635"/>
            <a:ext cx="9067800" cy="1200329"/>
          </a:xfrm>
          <a:prstGeom prst="rect">
            <a:avLst/>
          </a:prstGeom>
        </p:spPr>
        <p:txBody>
          <a:bodyPr wrap="square">
            <a:spAutoFit/>
          </a:bodyPr>
          <a:lstStyle/>
          <a:p>
            <a:pPr algn="ctr"/>
            <a:r>
              <a:rPr lang="ru-RU" sz="3600" b="1" cap="small" dirty="0" smtClean="0">
                <a:solidFill>
                  <a:srgbClr val="002060"/>
                </a:solidFill>
                <a:ea typeface="Tahoma" panose="020B0604030504040204" pitchFamily="34" charset="0"/>
              </a:rPr>
              <a:t>Основные изменения </a:t>
            </a:r>
            <a:r>
              <a:rPr lang="ru-RU" sz="3600" b="1" cap="small" dirty="0">
                <a:solidFill>
                  <a:srgbClr val="002060"/>
                </a:solidFill>
                <a:ea typeface="Tahoma" panose="020B0604030504040204" pitchFamily="34" charset="0"/>
              </a:rPr>
              <a:t>в налоговом законодательстве с 2020 года </a:t>
            </a:r>
            <a:endParaRPr lang="ru-RU" sz="3600" dirty="0"/>
          </a:p>
        </p:txBody>
      </p:sp>
    </p:spTree>
    <p:extLst>
      <p:ext uri="{BB962C8B-B14F-4D97-AF65-F5344CB8AC3E}">
        <p14:creationId xmlns:p14="http://schemas.microsoft.com/office/powerpoint/2010/main" val="36849643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08774"/>
            <a:ext cx="2743200" cy="365125"/>
          </a:xfrm>
        </p:spPr>
        <p:txBody>
          <a:bodyPr/>
          <a:lstStyle/>
          <a:p>
            <a:fld id="{32D88D75-871D-47E8-93C4-1AEF4C4226BD}" type="slidenum">
              <a:rPr lang="ru-RU" smtClean="0"/>
              <a:pPr/>
              <a:t>19</a:t>
            </a:fld>
            <a:endParaRPr lang="ru-RU" dirty="0"/>
          </a:p>
        </p:txBody>
      </p:sp>
      <p:sp>
        <p:nvSpPr>
          <p:cNvPr id="12" name="Прямоугольник 11"/>
          <p:cNvSpPr/>
          <p:nvPr/>
        </p:nvSpPr>
        <p:spPr>
          <a:xfrm>
            <a:off x="-1" y="1"/>
            <a:ext cx="12246009" cy="7400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7537">
              <a:lnSpc>
                <a:spcPts val="1800"/>
              </a:lnSpc>
              <a:defRPr/>
            </a:pPr>
            <a:r>
              <a:rPr lang="en-US" sz="2800" b="1" cap="small" dirty="0" smtClean="0">
                <a:solidFill>
                  <a:srgbClr val="002060"/>
                </a:solidFill>
                <a:latin typeface="Arial" pitchFamily="34" charset="0"/>
                <a:ea typeface="Tahoma" panose="020B0604030504040204" pitchFamily="34" charset="0"/>
                <a:cs typeface="Arial" pitchFamily="34" charset="0"/>
              </a:rPr>
              <a:t>VII</a:t>
            </a:r>
            <a:r>
              <a:rPr lang="ru-RU" sz="2800" b="1" cap="small" dirty="0" smtClean="0">
                <a:solidFill>
                  <a:srgbClr val="002060"/>
                </a:solidFill>
                <a:latin typeface="Arial" pitchFamily="34" charset="0"/>
                <a:ea typeface="Tahoma" panose="020B0604030504040204" pitchFamily="34" charset="0"/>
                <a:cs typeface="Arial" pitchFamily="34" charset="0"/>
              </a:rPr>
              <a:t>. </a:t>
            </a:r>
            <a:r>
              <a:rPr lang="ru-RU" sz="2800" b="1" cap="small" dirty="0">
                <a:solidFill>
                  <a:srgbClr val="002060"/>
                </a:solidFill>
                <a:latin typeface="Arial" pitchFamily="34" charset="0"/>
                <a:ea typeface="Tahoma" panose="020B0604030504040204" pitchFamily="34" charset="0"/>
                <a:cs typeface="Arial" pitchFamily="34" charset="0"/>
              </a:rPr>
              <a:t>Налоговое администрирование </a:t>
            </a:r>
            <a:r>
              <a:rPr lang="ru-RU" sz="2800" b="1" cap="small" dirty="0" smtClean="0">
                <a:solidFill>
                  <a:srgbClr val="002060"/>
                </a:solidFill>
                <a:latin typeface="Arial" pitchFamily="34" charset="0"/>
                <a:ea typeface="Tahoma" panose="020B0604030504040204" pitchFamily="34" charset="0"/>
                <a:cs typeface="Arial" pitchFamily="34" charset="0"/>
              </a:rPr>
              <a:t>(3/3)</a:t>
            </a:r>
            <a:endParaRPr lang="ru-RU" sz="2800" b="1" i="1" cap="small" dirty="0">
              <a:solidFill>
                <a:schemeClr val="tx1"/>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1" y="740005"/>
            <a:ext cx="12192001"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Прямоугольник 1"/>
          <p:cNvSpPr>
            <a:spLocks noChangeArrowheads="1"/>
          </p:cNvSpPr>
          <p:nvPr/>
        </p:nvSpPr>
        <p:spPr bwMode="auto">
          <a:xfrm>
            <a:off x="0" y="936511"/>
            <a:ext cx="12106956" cy="390391"/>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13" name="TextBox 2"/>
          <p:cNvSpPr txBox="1">
            <a:spLocks noChangeArrowheads="1"/>
          </p:cNvSpPr>
          <p:nvPr/>
        </p:nvSpPr>
        <p:spPr bwMode="auto">
          <a:xfrm>
            <a:off x="171" y="936511"/>
            <a:ext cx="11952376" cy="369332"/>
          </a:xfrm>
          <a:prstGeom prst="rect">
            <a:avLst/>
          </a:prstGeom>
          <a:noFill/>
          <a:ln w="9525">
            <a:noFill/>
            <a:miter lim="800000"/>
            <a:headEnd/>
            <a:tailEnd/>
          </a:ln>
        </p:spPr>
        <p:txBody>
          <a:bodyPr wrap="square">
            <a:spAutoFit/>
          </a:bodyPr>
          <a:lstStyle/>
          <a:p>
            <a:pPr algn="just">
              <a:spcAft>
                <a:spcPts val="600"/>
              </a:spcAft>
              <a:defRPr/>
            </a:pPr>
            <a:r>
              <a:rPr lang="ru-RU" b="1" dirty="0" smtClean="0">
                <a:latin typeface="Arial" pitchFamily="34" charset="0"/>
                <a:cs typeface="Arial" pitchFamily="34" charset="0"/>
              </a:rPr>
              <a:t>5. </a:t>
            </a:r>
            <a:r>
              <a:rPr lang="ru-RU" b="1" dirty="0"/>
              <a:t>Налоговый контроль</a:t>
            </a:r>
            <a:endParaRPr lang="ru-RU" sz="100" b="1" dirty="0" smtClean="0">
              <a:latin typeface="Arial" pitchFamily="34" charset="0"/>
              <a:cs typeface="Arial" pitchFamily="34" charset="0"/>
            </a:endParaRPr>
          </a:p>
        </p:txBody>
      </p:sp>
      <p:sp>
        <p:nvSpPr>
          <p:cNvPr id="14" name="Прямоугольник 13"/>
          <p:cNvSpPr/>
          <p:nvPr/>
        </p:nvSpPr>
        <p:spPr>
          <a:xfrm>
            <a:off x="0" y="1334876"/>
            <a:ext cx="12029666" cy="815608"/>
          </a:xfrm>
          <a:prstGeom prst="rect">
            <a:avLst/>
          </a:prstGeom>
        </p:spPr>
        <p:txBody>
          <a:bodyPr wrap="square">
            <a:spAutoFit/>
          </a:bodyPr>
          <a:lstStyle/>
          <a:p>
            <a:pPr indent="360363" algn="just">
              <a:spcAft>
                <a:spcPts val="600"/>
              </a:spcAft>
              <a:buClr>
                <a:srgbClr val="FF0000"/>
              </a:buClr>
            </a:pPr>
            <a:r>
              <a:rPr lang="ru-RU" sz="1400" i="1" dirty="0">
                <a:ea typeface="Verdana" panose="020B0604030504040204" pitchFamily="34" charset="0"/>
              </a:rPr>
              <a:t>по налоговым проверкам налогоплательщиков, имеющих право на применение упрощенного порядка возврата НДС, в проверяемый период включается только налоговый период, за который предъявлено требование о возврате;</a:t>
            </a:r>
          </a:p>
          <a:p>
            <a:pPr indent="360363" algn="just">
              <a:spcAft>
                <a:spcPts val="600"/>
              </a:spcAft>
              <a:buClr>
                <a:srgbClr val="FF0000"/>
              </a:buClr>
            </a:pPr>
            <a:r>
              <a:rPr lang="ru-RU" sz="1400" i="1" dirty="0">
                <a:ea typeface="Verdana" panose="020B0604030504040204" pitchFamily="34" charset="0"/>
              </a:rPr>
              <a:t>включение в проверяемый период налогового периода, ранее охваченного аудиторскими организациями аудитом по </a:t>
            </a:r>
            <a:r>
              <a:rPr lang="ru-RU" sz="1400" i="1" dirty="0" smtClean="0">
                <a:ea typeface="Verdana" panose="020B0604030504040204" pitchFamily="34" charset="0"/>
              </a:rPr>
              <a:t>налогам</a:t>
            </a:r>
            <a:r>
              <a:rPr lang="ru-RU" sz="1400" i="1" dirty="0">
                <a:ea typeface="Verdana" panose="020B0604030504040204" pitchFamily="34" charset="0"/>
              </a:rPr>
              <a:t>.</a:t>
            </a:r>
          </a:p>
        </p:txBody>
      </p:sp>
      <p:sp>
        <p:nvSpPr>
          <p:cNvPr id="31" name="Прямоугольник 1"/>
          <p:cNvSpPr>
            <a:spLocks noChangeArrowheads="1"/>
          </p:cNvSpPr>
          <p:nvPr/>
        </p:nvSpPr>
        <p:spPr bwMode="auto">
          <a:xfrm>
            <a:off x="0" y="2410093"/>
            <a:ext cx="12106956" cy="390391"/>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32" name="TextBox 2"/>
          <p:cNvSpPr txBox="1">
            <a:spLocks noChangeArrowheads="1"/>
          </p:cNvSpPr>
          <p:nvPr/>
        </p:nvSpPr>
        <p:spPr bwMode="auto">
          <a:xfrm>
            <a:off x="0" y="2401435"/>
            <a:ext cx="11934961" cy="461665"/>
          </a:xfrm>
          <a:prstGeom prst="rect">
            <a:avLst/>
          </a:prstGeom>
          <a:noFill/>
          <a:ln w="9525">
            <a:noFill/>
            <a:miter lim="800000"/>
            <a:headEnd/>
            <a:tailEnd/>
          </a:ln>
        </p:spPr>
        <p:txBody>
          <a:bodyPr wrap="square">
            <a:spAutoFit/>
          </a:bodyPr>
          <a:lstStyle/>
          <a:p>
            <a:pPr algn="just">
              <a:spcAft>
                <a:spcPts val="600"/>
              </a:spcAft>
              <a:defRPr/>
            </a:pPr>
            <a:r>
              <a:rPr lang="ru-RU" b="1" dirty="0" smtClean="0">
                <a:latin typeface="Arial" pitchFamily="34" charset="0"/>
                <a:cs typeface="Arial" pitchFamily="34" charset="0"/>
              </a:rPr>
              <a:t>6. </a:t>
            </a:r>
            <a:r>
              <a:rPr lang="ru-RU" b="1" dirty="0"/>
              <a:t>Уточнение сроков исковой давности</a:t>
            </a:r>
          </a:p>
          <a:p>
            <a:pPr lvl="0" algn="just">
              <a:spcAft>
                <a:spcPts val="600"/>
              </a:spcAft>
              <a:defRPr/>
            </a:pPr>
            <a:endParaRPr lang="ru-RU" sz="100" b="1" dirty="0" smtClean="0">
              <a:latin typeface="Arial" pitchFamily="34" charset="0"/>
              <a:cs typeface="Arial" pitchFamily="34" charset="0"/>
            </a:endParaRPr>
          </a:p>
        </p:txBody>
      </p:sp>
      <p:sp>
        <p:nvSpPr>
          <p:cNvPr id="33" name="Прямоугольник 32"/>
          <p:cNvSpPr/>
          <p:nvPr/>
        </p:nvSpPr>
        <p:spPr>
          <a:xfrm>
            <a:off x="1711" y="2773603"/>
            <a:ext cx="12105245" cy="523220"/>
          </a:xfrm>
          <a:prstGeom prst="rect">
            <a:avLst/>
          </a:prstGeom>
        </p:spPr>
        <p:txBody>
          <a:bodyPr wrap="square">
            <a:spAutoFit/>
          </a:bodyPr>
          <a:lstStyle/>
          <a:p>
            <a:pPr indent="360363" algn="just">
              <a:spcAft>
                <a:spcPts val="600"/>
              </a:spcAft>
              <a:buClr>
                <a:srgbClr val="FF0000"/>
              </a:buClr>
            </a:pPr>
            <a:r>
              <a:rPr lang="ru-RU" sz="1400" i="1" dirty="0">
                <a:ea typeface="Verdana" panose="020B0604030504040204" pitchFamily="34" charset="0"/>
              </a:rPr>
              <a:t>Установление срока исковой давности 5 лет для всех субъектов крупного предпринимательства (</a:t>
            </a:r>
            <a:r>
              <a:rPr lang="ru-RU" sz="1400" i="1" dirty="0" smtClean="0">
                <a:ea typeface="Verdana" panose="020B0604030504040204" pitchFamily="34" charset="0"/>
              </a:rPr>
              <a:t>сейчас  только для крупных налогоплательщиков, состоящих на налоговом мониторинге). </a:t>
            </a:r>
            <a:endParaRPr lang="ru-RU" sz="1400" i="1" dirty="0">
              <a:ea typeface="Verdana" panose="020B0604030504040204" pitchFamily="34" charset="0"/>
            </a:endParaRPr>
          </a:p>
        </p:txBody>
      </p:sp>
      <p:sp>
        <p:nvSpPr>
          <p:cNvPr id="34" name="Прямоугольник 1"/>
          <p:cNvSpPr>
            <a:spLocks noChangeArrowheads="1"/>
          </p:cNvSpPr>
          <p:nvPr/>
        </p:nvSpPr>
        <p:spPr bwMode="auto">
          <a:xfrm>
            <a:off x="0" y="3626929"/>
            <a:ext cx="12106956" cy="390391"/>
          </a:xfrm>
          <a:prstGeom prst="rect">
            <a:avLst/>
          </a:prstGeom>
          <a:pattFill prst="dkUpDiag">
            <a:fgClr>
              <a:srgbClr val="2DBDEF">
                <a:lumMod val="20000"/>
                <a:lumOff val="80000"/>
              </a:srgbClr>
            </a:fgClr>
            <a:bgClr>
              <a:srgbClr val="FFFFFF"/>
            </a:bgClr>
          </a:pattFill>
          <a:ln w="12700">
            <a:noFill/>
            <a:miter lim="800000"/>
            <a:headEnd/>
            <a:tailEnd/>
          </a:ln>
        </p:spPr>
        <p:txBody>
          <a:bodyPr lIns="36000" tIns="72009" rIns="36000" bIns="72009" anchor="t"/>
          <a:lstStyle/>
          <a:p>
            <a:pPr algn="ctr">
              <a:spcBef>
                <a:spcPts val="0"/>
              </a:spcBef>
              <a:buClr>
                <a:srgbClr val="000000"/>
              </a:buClr>
              <a:buFont typeface="Arial" charset="0"/>
              <a:buNone/>
              <a:defRPr/>
            </a:pPr>
            <a:endParaRPr lang="ru-RU" altLang="ru-RU" b="1" dirty="0" smtClean="0">
              <a:latin typeface="Arial" panose="020B0604020202020204" pitchFamily="34" charset="0"/>
              <a:cs typeface="Arial" panose="020B0604020202020204" pitchFamily="34" charset="0"/>
              <a:sym typeface="Arial Narrow" pitchFamily="34" charset="0"/>
            </a:endParaRPr>
          </a:p>
        </p:txBody>
      </p:sp>
      <p:sp>
        <p:nvSpPr>
          <p:cNvPr id="35" name="TextBox 2"/>
          <p:cNvSpPr txBox="1">
            <a:spLocks noChangeArrowheads="1"/>
          </p:cNvSpPr>
          <p:nvPr/>
        </p:nvSpPr>
        <p:spPr bwMode="auto">
          <a:xfrm>
            <a:off x="170" y="3626929"/>
            <a:ext cx="11795397" cy="369332"/>
          </a:xfrm>
          <a:prstGeom prst="rect">
            <a:avLst/>
          </a:prstGeom>
          <a:noFill/>
          <a:ln w="9525">
            <a:noFill/>
            <a:miter lim="800000"/>
            <a:headEnd/>
            <a:tailEnd/>
          </a:ln>
        </p:spPr>
        <p:txBody>
          <a:bodyPr wrap="square">
            <a:spAutoFit/>
          </a:bodyPr>
          <a:lstStyle/>
          <a:p>
            <a:pPr algn="just">
              <a:spcAft>
                <a:spcPts val="600"/>
              </a:spcAft>
              <a:defRPr/>
            </a:pPr>
            <a:r>
              <a:rPr lang="ru-RU" b="1" dirty="0" smtClean="0"/>
              <a:t>7. </a:t>
            </a:r>
            <a:r>
              <a:rPr lang="ru-RU" b="1" dirty="0"/>
              <a:t>Текущее </a:t>
            </a:r>
            <a:r>
              <a:rPr lang="ru-RU" b="1" dirty="0" smtClean="0"/>
              <a:t>администрирование</a:t>
            </a:r>
            <a:endParaRPr lang="ru-RU" b="1" dirty="0"/>
          </a:p>
        </p:txBody>
      </p:sp>
      <p:sp>
        <p:nvSpPr>
          <p:cNvPr id="36" name="Прямоугольник 35"/>
          <p:cNvSpPr/>
          <p:nvPr/>
        </p:nvSpPr>
        <p:spPr>
          <a:xfrm>
            <a:off x="-7764" y="4034165"/>
            <a:ext cx="12114719" cy="2123658"/>
          </a:xfrm>
          <a:prstGeom prst="rect">
            <a:avLst/>
          </a:prstGeom>
        </p:spPr>
        <p:txBody>
          <a:bodyPr wrap="square">
            <a:spAutoFit/>
          </a:bodyPr>
          <a:lstStyle/>
          <a:p>
            <a:pPr indent="360363" algn="just">
              <a:spcAft>
                <a:spcPts val="600"/>
              </a:spcAft>
              <a:buClr>
                <a:srgbClr val="FF0000"/>
              </a:buClr>
            </a:pPr>
            <a:r>
              <a:rPr lang="ru-RU" sz="1400" i="1" dirty="0">
                <a:ea typeface="Verdana" panose="020B0604030504040204" pitchFamily="34" charset="0"/>
              </a:rPr>
              <a:t>представление информации банками по запросу о движении денег </a:t>
            </a:r>
          </a:p>
          <a:p>
            <a:pPr indent="360363" algn="just">
              <a:spcAft>
                <a:spcPts val="600"/>
              </a:spcAft>
              <a:buClr>
                <a:srgbClr val="FF0000"/>
              </a:buClr>
            </a:pPr>
            <a:r>
              <a:rPr lang="ru-RU" sz="1400" i="1" dirty="0">
                <a:ea typeface="Verdana" panose="020B0604030504040204" pitchFamily="34" charset="0"/>
              </a:rPr>
              <a:t>расширение сведений, предоставляемых государственными органами и организациями сведений (сейчас представляют сведения организации водо-газо-электро-теплоснабжения, обслуживания лифтов, канализации, </a:t>
            </a:r>
            <a:r>
              <a:rPr lang="ru-RU" sz="1400" i="1" dirty="0" err="1">
                <a:ea typeface="Verdana" panose="020B0604030504040204" pitchFamily="34" charset="0"/>
              </a:rPr>
              <a:t>мусороудаления</a:t>
            </a:r>
            <a:r>
              <a:rPr lang="ru-RU" sz="1400" i="1" dirty="0">
                <a:ea typeface="Verdana" panose="020B0604030504040204" pitchFamily="34" charset="0"/>
              </a:rPr>
              <a:t> и перевозок. Предлагается по запросу КГД - по утвержденному перечню организаций)</a:t>
            </a:r>
          </a:p>
          <a:p>
            <a:pPr indent="360363" algn="just">
              <a:spcAft>
                <a:spcPts val="600"/>
              </a:spcAft>
              <a:buClr>
                <a:srgbClr val="FF0000"/>
              </a:buClr>
            </a:pPr>
            <a:r>
              <a:rPr lang="ru-RU" sz="1400" i="1" dirty="0">
                <a:ea typeface="Verdana" panose="020B0604030504040204" pitchFamily="34" charset="0"/>
              </a:rPr>
              <a:t>введение процедуры обжалования уведомления о результатах горизонтального мониторинга  (порядок и регламентация обжалования);</a:t>
            </a:r>
          </a:p>
          <a:p>
            <a:pPr indent="360363" algn="just">
              <a:spcAft>
                <a:spcPts val="600"/>
              </a:spcAft>
              <a:buClr>
                <a:srgbClr val="FF0000"/>
              </a:buClr>
            </a:pPr>
            <a:r>
              <a:rPr lang="ru-RU" sz="1400" i="1" dirty="0">
                <a:ea typeface="Verdana" panose="020B0604030504040204" pitchFamily="34" charset="0"/>
              </a:rPr>
              <a:t>введение обязательства по осуществлению платежей в безналичной форме при первичной </a:t>
            </a:r>
            <a:r>
              <a:rPr lang="ru-RU" sz="1400" i="1" dirty="0" smtClean="0">
                <a:ea typeface="Verdana" panose="020B0604030504040204" pitchFamily="34" charset="0"/>
              </a:rPr>
              <a:t>реализации автомобильного </a:t>
            </a:r>
            <a:r>
              <a:rPr lang="ru-RU" sz="1400" i="1" dirty="0">
                <a:ea typeface="Verdana" panose="020B0604030504040204" pitchFamily="34" charset="0"/>
              </a:rPr>
              <a:t>транспорта и  недвижимого имущества при превышении установленных пределов.</a:t>
            </a:r>
          </a:p>
        </p:txBody>
      </p:sp>
    </p:spTree>
    <p:extLst>
      <p:ext uri="{BB962C8B-B14F-4D97-AF65-F5344CB8AC3E}">
        <p14:creationId xmlns:p14="http://schemas.microsoft.com/office/powerpoint/2010/main" val="21584311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Номер слайда 1"/>
          <p:cNvSpPr>
            <a:spLocks noGrp="1"/>
          </p:cNvSpPr>
          <p:nvPr>
            <p:ph type="sldNum" sz="quarter" idx="12"/>
          </p:nvPr>
        </p:nvSpPr>
        <p:spPr bwMode="auto">
          <a:xfrm>
            <a:off x="9448800" y="6412307"/>
            <a:ext cx="2743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fld id="{AC0F2E18-F59C-4EAB-BA6F-E5382884F4CE}" type="slidenum">
              <a:rPr lang="ru-RU" altLang="ru-RU" sz="1200">
                <a:solidFill>
                  <a:srgbClr val="898989"/>
                </a:solidFill>
              </a:rPr>
              <a:pPr>
                <a:lnSpc>
                  <a:spcPct val="100000"/>
                </a:lnSpc>
                <a:spcBef>
                  <a:spcPct val="0"/>
                </a:spcBef>
                <a:buFontTx/>
                <a:buNone/>
              </a:pPr>
              <a:t>20</a:t>
            </a:fld>
            <a:endParaRPr lang="ru-RU" altLang="ru-RU" sz="1200" dirty="0">
              <a:solidFill>
                <a:srgbClr val="898989"/>
              </a:solidFill>
            </a:endParaRPr>
          </a:p>
        </p:txBody>
      </p:sp>
      <p:sp>
        <p:nvSpPr>
          <p:cNvPr id="25" name="Прямоугольник 24"/>
          <p:cNvSpPr/>
          <p:nvPr/>
        </p:nvSpPr>
        <p:spPr>
          <a:xfrm>
            <a:off x="2997307" y="2996684"/>
            <a:ext cx="6197386" cy="630942"/>
          </a:xfrm>
          <a:prstGeom prst="rect">
            <a:avLst/>
          </a:prstGeom>
        </p:spPr>
        <p:txBody>
          <a:bodyPr wrap="square">
            <a:spAutoFit/>
          </a:bodyPr>
          <a:lstStyle/>
          <a:p>
            <a:pPr algn="ctr" defTabSz="684935" fontAlgn="auto">
              <a:spcBef>
                <a:spcPts val="0"/>
              </a:spcBef>
              <a:spcAft>
                <a:spcPts val="0"/>
              </a:spcAft>
              <a:buClr>
                <a:srgbClr val="0070CE"/>
              </a:buClr>
              <a:buSzPct val="100000"/>
              <a:defRPr/>
            </a:pPr>
            <a:r>
              <a:rPr lang="ru-RU" sz="3500" b="1" cap="small" dirty="0">
                <a:solidFill>
                  <a:srgbClr val="002060"/>
                </a:solidFill>
                <a:ea typeface="Tahoma" panose="020B0604030504040204" pitchFamily="34" charset="0"/>
              </a:rPr>
              <a:t>СПАСИБО ЗА ВНИМАНИЕ!</a:t>
            </a:r>
          </a:p>
        </p:txBody>
      </p:sp>
    </p:spTree>
    <p:extLst>
      <p:ext uri="{BB962C8B-B14F-4D97-AF65-F5344CB8AC3E}">
        <p14:creationId xmlns:p14="http://schemas.microsoft.com/office/powerpoint/2010/main" val="403323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CF3D546-34EA-456F-98CA-0C90FC384679}" type="slidenum">
              <a:rPr lang="ru-RU" altLang="ru-RU">
                <a:solidFill>
                  <a:srgbClr val="898989"/>
                </a:solidFill>
              </a:rPr>
              <a:pPr/>
              <a:t>2</a:t>
            </a:fld>
            <a:endParaRPr lang="ru-RU" altLang="ru-RU" dirty="0">
              <a:solidFill>
                <a:srgbClr val="898989"/>
              </a:solidFill>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Прямоугольник 13"/>
          <p:cNvSpPr/>
          <p:nvPr/>
        </p:nvSpPr>
        <p:spPr>
          <a:xfrm>
            <a:off x="6096000" y="1676400"/>
            <a:ext cx="5788752" cy="462914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Arial" panose="020B0604020202020204" pitchFamily="34" charset="0"/>
              <a:cs typeface="Arial" panose="020B0604020202020204" pitchFamily="34" charset="0"/>
            </a:endParaRPr>
          </a:p>
        </p:txBody>
      </p:sp>
      <p:sp>
        <p:nvSpPr>
          <p:cNvPr id="21" name="Прямоугольник 20"/>
          <p:cNvSpPr/>
          <p:nvPr/>
        </p:nvSpPr>
        <p:spPr>
          <a:xfrm>
            <a:off x="157161" y="1016054"/>
            <a:ext cx="5672139" cy="5289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Прямоугольник 21"/>
          <p:cNvSpPr/>
          <p:nvPr/>
        </p:nvSpPr>
        <p:spPr>
          <a:xfrm>
            <a:off x="6096000" y="1016055"/>
            <a:ext cx="5788752" cy="413657"/>
          </a:xfrm>
          <a:prstGeom prst="rect">
            <a:avLst/>
          </a:prstGeom>
          <a:solidFill>
            <a:schemeClr val="accent1">
              <a:lumMod val="20000"/>
              <a:lumOff val="80000"/>
            </a:schemeClr>
          </a:solidFill>
          <a:ln>
            <a:headEnd/>
            <a:tailEnd/>
          </a:ln>
        </p:spPr>
        <p:style>
          <a:lnRef idx="1">
            <a:schemeClr val="accent1"/>
          </a:lnRef>
          <a:fillRef idx="2">
            <a:schemeClr val="accent1"/>
          </a:fillRef>
          <a:effectRef idx="1">
            <a:schemeClr val="accent1"/>
          </a:effectRef>
          <a:fontRef idx="minor">
            <a:schemeClr val="dk1"/>
          </a:fontRef>
        </p:style>
        <p:txBody>
          <a:bodyPr lIns="48000" tIns="0" rIns="48000" bIns="0" anchor="t"/>
          <a:lstStyle/>
          <a:p>
            <a:pPr algn="ctr">
              <a:buClr>
                <a:srgbClr val="000000"/>
              </a:buClr>
            </a:pPr>
            <a:r>
              <a:rPr lang="ru-RU" sz="2400" b="1" dirty="0">
                <a:latin typeface="Arial" panose="020B0604020202020204" pitchFamily="34" charset="0"/>
                <a:cs typeface="Arial" panose="020B0604020202020204" pitchFamily="34" charset="0"/>
              </a:rPr>
              <a:t>Ожидаемый эффект</a:t>
            </a:r>
          </a:p>
        </p:txBody>
      </p:sp>
      <p:sp>
        <p:nvSpPr>
          <p:cNvPr id="23" name="Прямоугольник 22"/>
          <p:cNvSpPr/>
          <p:nvPr/>
        </p:nvSpPr>
        <p:spPr>
          <a:xfrm>
            <a:off x="0" y="-19050"/>
            <a:ext cx="12192000" cy="719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buClr>
                <a:srgbClr val="000000"/>
              </a:buClr>
            </a:pPr>
            <a:r>
              <a:rPr lang="ru-RU" sz="2400" b="1" cap="small" dirty="0">
                <a:solidFill>
                  <a:srgbClr val="002060"/>
                </a:solidFill>
                <a:latin typeface="Arial" pitchFamily="34" charset="0"/>
                <a:ea typeface="Tahoma" panose="020B0604030504040204" pitchFamily="34" charset="0"/>
                <a:cs typeface="Arial" pitchFamily="34" charset="0"/>
              </a:rPr>
              <a:t>Освобождение компаний </a:t>
            </a:r>
            <a:r>
              <a:rPr lang="ru-RU" sz="2400" b="1" cap="small" dirty="0" smtClean="0">
                <a:solidFill>
                  <a:srgbClr val="002060"/>
                </a:solidFill>
                <a:latin typeface="Arial" pitchFamily="34" charset="0"/>
                <a:ea typeface="Tahoma" panose="020B0604030504040204" pitchFamily="34" charset="0"/>
                <a:cs typeface="Arial" pitchFamily="34" charset="0"/>
              </a:rPr>
              <a:t>микро и малого предпринимательства от </a:t>
            </a:r>
            <a:r>
              <a:rPr lang="ru-RU" sz="2400" b="1" cap="small" dirty="0">
                <a:solidFill>
                  <a:srgbClr val="002060"/>
                </a:solidFill>
                <a:latin typeface="Arial" pitchFamily="34" charset="0"/>
                <a:ea typeface="Tahoma" panose="020B0604030504040204" pitchFamily="34" charset="0"/>
                <a:cs typeface="Arial" pitchFamily="34" charset="0"/>
              </a:rPr>
              <a:t>уплаты налога на доход</a:t>
            </a:r>
          </a:p>
        </p:txBody>
      </p:sp>
      <p:sp>
        <p:nvSpPr>
          <p:cNvPr id="24" name="Прямоугольник 23"/>
          <p:cNvSpPr/>
          <p:nvPr/>
        </p:nvSpPr>
        <p:spPr>
          <a:xfrm>
            <a:off x="6096000" y="1979618"/>
            <a:ext cx="5788752" cy="3939540"/>
          </a:xfrm>
          <a:prstGeom prst="rect">
            <a:avLst/>
          </a:prstGeom>
        </p:spPr>
        <p:txBody>
          <a:bodyPr wrap="square">
            <a:spAutoFit/>
          </a:bodyPr>
          <a:lstStyle/>
          <a:p>
            <a:pPr algn="just" defTabSz="913224">
              <a:spcBef>
                <a:spcPts val="600"/>
              </a:spcBef>
              <a:spcAft>
                <a:spcPts val="600"/>
              </a:spcAft>
              <a:buClr>
                <a:srgbClr val="0070CE"/>
              </a:buClr>
              <a:buSzPct val="100000"/>
              <a:defRPr/>
            </a:pPr>
            <a:r>
              <a:rPr lang="ru-RU" sz="2000" dirty="0">
                <a:solidFill>
                  <a:schemeClr val="tx2">
                    <a:lumMod val="75000"/>
                  </a:schemeClr>
                </a:solidFill>
              </a:rPr>
              <a:t>Освобождение действует </a:t>
            </a:r>
            <a:r>
              <a:rPr lang="ru-RU" sz="2000" b="1" dirty="0">
                <a:solidFill>
                  <a:srgbClr val="C00000"/>
                </a:solidFill>
              </a:rPr>
              <a:t>с 2020 до 2023 года</a:t>
            </a:r>
          </a:p>
          <a:p>
            <a:pPr algn="just" defTabSz="913224">
              <a:spcBef>
                <a:spcPts val="600"/>
              </a:spcBef>
              <a:spcAft>
                <a:spcPts val="600"/>
              </a:spcAft>
              <a:buClr>
                <a:srgbClr val="0070CE"/>
              </a:buClr>
              <a:buSzPct val="100000"/>
              <a:defRPr/>
            </a:pPr>
            <a:r>
              <a:rPr lang="ru-RU" sz="2000" dirty="0">
                <a:solidFill>
                  <a:schemeClr val="tx2">
                    <a:lumMod val="75000"/>
                  </a:schemeClr>
                </a:solidFill>
              </a:rPr>
              <a:t>Освобождение охватит </a:t>
            </a:r>
            <a:r>
              <a:rPr lang="ru-RU" sz="2000" b="1" dirty="0">
                <a:solidFill>
                  <a:srgbClr val="C00000"/>
                </a:solidFill>
              </a:rPr>
              <a:t>порядка 1,2 млн. предпринимателей, </a:t>
            </a:r>
            <a:r>
              <a:rPr lang="ru-RU" sz="2000" dirty="0">
                <a:solidFill>
                  <a:schemeClr val="tx2">
                    <a:lumMod val="75000"/>
                  </a:schemeClr>
                </a:solidFill>
              </a:rPr>
              <a:t>применяющих специальные налоговые режимы</a:t>
            </a:r>
          </a:p>
          <a:p>
            <a:pPr algn="just" defTabSz="913224">
              <a:spcBef>
                <a:spcPts val="600"/>
              </a:spcBef>
              <a:spcAft>
                <a:spcPts val="600"/>
              </a:spcAft>
              <a:buClr>
                <a:srgbClr val="0070CE"/>
              </a:buClr>
              <a:buSzPct val="100000"/>
              <a:defRPr/>
            </a:pPr>
            <a:r>
              <a:rPr lang="ru-RU" sz="2000" dirty="0">
                <a:solidFill>
                  <a:schemeClr val="tx2">
                    <a:lumMod val="75000"/>
                  </a:schemeClr>
                </a:solidFill>
              </a:rPr>
              <a:t>За </a:t>
            </a:r>
            <a:r>
              <a:rPr lang="ru-RU" sz="2000" b="1" dirty="0">
                <a:solidFill>
                  <a:srgbClr val="C00000"/>
                </a:solidFill>
              </a:rPr>
              <a:t>3 года у бизнеса высвобождается </a:t>
            </a:r>
            <a:br>
              <a:rPr lang="ru-RU" sz="2000" b="1" dirty="0">
                <a:solidFill>
                  <a:srgbClr val="C00000"/>
                </a:solidFill>
              </a:rPr>
            </a:br>
            <a:r>
              <a:rPr lang="ru-RU" sz="2000" b="1" dirty="0">
                <a:solidFill>
                  <a:srgbClr val="C00000"/>
                </a:solidFill>
              </a:rPr>
              <a:t>382 млрд. тенге </a:t>
            </a:r>
            <a:r>
              <a:rPr lang="ru-RU" sz="2000" dirty="0">
                <a:solidFill>
                  <a:schemeClr val="tx2">
                    <a:lumMod val="75000"/>
                  </a:schemeClr>
                </a:solidFill>
              </a:rPr>
              <a:t>для направления на развитие своей деятельности</a:t>
            </a:r>
          </a:p>
          <a:p>
            <a:pPr algn="just" defTabSz="913224">
              <a:spcBef>
                <a:spcPts val="600"/>
              </a:spcBef>
              <a:spcAft>
                <a:spcPts val="600"/>
              </a:spcAft>
              <a:buClr>
                <a:srgbClr val="0070CE"/>
              </a:buClr>
              <a:buSzPct val="100000"/>
              <a:defRPr/>
            </a:pPr>
            <a:r>
              <a:rPr lang="ru-RU" sz="2000" dirty="0">
                <a:solidFill>
                  <a:schemeClr val="tx2">
                    <a:lumMod val="75000"/>
                  </a:schemeClr>
                </a:solidFill>
              </a:rPr>
              <a:t>Освобождение от </a:t>
            </a:r>
            <a:r>
              <a:rPr lang="ru-RU" sz="2000" b="1" dirty="0">
                <a:solidFill>
                  <a:srgbClr val="C00000"/>
                </a:solidFill>
              </a:rPr>
              <a:t>корпоративного (индивидуального) подоходного налога, единого земельного налога, социального налога</a:t>
            </a:r>
            <a:r>
              <a:rPr lang="ru-RU" sz="2000" dirty="0">
                <a:solidFill>
                  <a:schemeClr val="tx2">
                    <a:lumMod val="75000"/>
                  </a:schemeClr>
                </a:solidFill>
              </a:rPr>
              <a:t> (в СНР по упрощенной декларации).</a:t>
            </a:r>
          </a:p>
        </p:txBody>
      </p:sp>
      <p:sp>
        <p:nvSpPr>
          <p:cNvPr id="25" name="Прямоугольник 24"/>
          <p:cNvSpPr/>
          <p:nvPr/>
        </p:nvSpPr>
        <p:spPr>
          <a:xfrm>
            <a:off x="240102" y="1152422"/>
            <a:ext cx="5589198" cy="5016758"/>
          </a:xfrm>
          <a:prstGeom prst="rect">
            <a:avLst/>
          </a:prstGeom>
        </p:spPr>
        <p:txBody>
          <a:bodyPr wrap="square">
            <a:spAutoFit/>
          </a:bodyPr>
          <a:lstStyle/>
          <a:p>
            <a:pPr indent="363538" algn="just"/>
            <a:r>
              <a:rPr lang="ru-RU" sz="1600" b="1" dirty="0">
                <a:solidFill>
                  <a:schemeClr val="tx2">
                    <a:lumMod val="75000"/>
                  </a:schemeClr>
                </a:solidFill>
              </a:rPr>
              <a:t>Освобождение </a:t>
            </a:r>
            <a:r>
              <a:rPr lang="ru-RU" sz="1600" b="1" dirty="0" smtClean="0">
                <a:solidFill>
                  <a:schemeClr val="tx2">
                    <a:lumMod val="75000"/>
                  </a:schemeClr>
                </a:solidFill>
              </a:rPr>
              <a:t>охватит </a:t>
            </a:r>
            <a:r>
              <a:rPr lang="ru-RU" sz="1600" b="1" dirty="0">
                <a:solidFill>
                  <a:schemeClr val="tx2">
                    <a:lumMod val="75000"/>
                  </a:schemeClr>
                </a:solidFill>
              </a:rPr>
              <a:t>субъектов микро- и малого бизнеса, </a:t>
            </a:r>
            <a:r>
              <a:rPr lang="ru-RU" sz="1600" b="1" dirty="0" smtClean="0">
                <a:solidFill>
                  <a:schemeClr val="tx2">
                    <a:lumMod val="75000"/>
                  </a:schemeClr>
                </a:solidFill>
              </a:rPr>
              <a:t>которые применяют специальные налоговые режимы и не занимаются следующими видами деятельности: </a:t>
            </a:r>
          </a:p>
          <a:p>
            <a:pPr indent="363538" algn="just"/>
            <a:endParaRPr lang="ru-RU" sz="1600" b="1" dirty="0">
              <a:solidFill>
                <a:schemeClr val="tx2">
                  <a:lumMod val="75000"/>
                </a:schemeClr>
              </a:solidFill>
            </a:endParaRPr>
          </a:p>
          <a:p>
            <a:pPr indent="363538" algn="just"/>
            <a:r>
              <a:rPr lang="ru-RU" sz="1600" dirty="0">
                <a:solidFill>
                  <a:schemeClr val="tx2">
                    <a:lumMod val="75000"/>
                  </a:schemeClr>
                </a:solidFill>
              </a:rPr>
              <a:t>1. Осуществляют деятельность в сфере производства и оптовой реализации  подакцизной продукции, оборота наркотических и психотропных веществ, хранения зерна на ХПП, оборота радиоактивных материалов, банковской, аудиторской страховой деятельности, профессиональной деятельности на рынке ценных бумаг, кредитных бюро, охранной деятельности, оборота гражданского и служебного оружия и патронов к нему;</a:t>
            </a:r>
          </a:p>
          <a:p>
            <a:pPr indent="363538" algn="just"/>
            <a:r>
              <a:rPr lang="ru-RU" sz="1600" dirty="0">
                <a:solidFill>
                  <a:schemeClr val="tx2">
                    <a:lumMod val="75000"/>
                  </a:schemeClr>
                </a:solidFill>
              </a:rPr>
              <a:t>2. Являются </a:t>
            </a:r>
            <a:r>
              <a:rPr lang="ru-RU" sz="1600" dirty="0" err="1">
                <a:solidFill>
                  <a:schemeClr val="tx2">
                    <a:lumMod val="75000"/>
                  </a:schemeClr>
                </a:solidFill>
              </a:rPr>
              <a:t>недропользователями</a:t>
            </a:r>
            <a:r>
              <a:rPr lang="ru-RU" sz="1600" dirty="0">
                <a:solidFill>
                  <a:schemeClr val="tx2">
                    <a:lumMod val="75000"/>
                  </a:schemeClr>
                </a:solidFill>
              </a:rPr>
              <a:t>, трейдерами реализующие полезные ископаемые, в том числе деятельность старателей;</a:t>
            </a:r>
          </a:p>
          <a:p>
            <a:pPr indent="363538" algn="just"/>
            <a:r>
              <a:rPr lang="ru-RU" sz="1600" dirty="0">
                <a:solidFill>
                  <a:schemeClr val="tx2">
                    <a:lumMod val="75000"/>
                  </a:schemeClr>
                </a:solidFill>
              </a:rPr>
              <a:t>3. Осуществляют деятельность в сфере игорного бизнеса, розничной реализации бензина, дизтоплива и мазута; участники ВЭД.</a:t>
            </a:r>
          </a:p>
        </p:txBody>
      </p:sp>
    </p:spTree>
    <p:extLst>
      <p:ext uri="{BB962C8B-B14F-4D97-AF65-F5344CB8AC3E}">
        <p14:creationId xmlns:p14="http://schemas.microsoft.com/office/powerpoint/2010/main" val="303156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CF3D546-34EA-456F-98CA-0C90FC384679}" type="slidenum">
              <a:rPr lang="ru-RU" altLang="ru-RU">
                <a:solidFill>
                  <a:srgbClr val="898989"/>
                </a:solidFill>
              </a:rPr>
              <a:pPr/>
              <a:t>3</a:t>
            </a:fld>
            <a:endParaRPr lang="ru-RU" altLang="ru-RU" dirty="0">
              <a:solidFill>
                <a:srgbClr val="898989"/>
              </a:solidFill>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Прямоугольник 3"/>
          <p:cNvSpPr/>
          <p:nvPr/>
        </p:nvSpPr>
        <p:spPr>
          <a:xfrm>
            <a:off x="159545" y="1398506"/>
            <a:ext cx="7522370" cy="2470838"/>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159545" y="81852"/>
            <a:ext cx="11856243" cy="523220"/>
          </a:xfrm>
          <a:prstGeom prst="rect">
            <a:avLst/>
          </a:prstGeom>
        </p:spPr>
        <p:txBody>
          <a:bodyPr wrap="square">
            <a:spAutoFit/>
          </a:bodyPr>
          <a:lstStyle/>
          <a:p>
            <a:pPr defTabSz="684935" fontAlgn="auto">
              <a:spcBef>
                <a:spcPts val="0"/>
              </a:spcBef>
              <a:spcAft>
                <a:spcPts val="0"/>
              </a:spcAft>
              <a:buClr>
                <a:srgbClr val="0070CE"/>
              </a:buClr>
              <a:buSzPct val="100000"/>
              <a:defRPr/>
            </a:pPr>
            <a:r>
              <a:rPr lang="ru-RU" sz="2800" b="1" dirty="0" smtClean="0">
                <a:solidFill>
                  <a:srgbClr val="002060"/>
                </a:solidFill>
                <a:ea typeface="Tahoma" panose="020B0604030504040204" pitchFamily="34" charset="0"/>
              </a:rPr>
              <a:t>Повсеместное применение онлайн ККМ</a:t>
            </a:r>
            <a:endParaRPr lang="ru-RU" altLang="ru-RU" sz="2800" b="1" dirty="0">
              <a:solidFill>
                <a:srgbClr val="002060"/>
              </a:solidFill>
              <a:ea typeface="Tahoma" panose="020B0604030504040204" pitchFamily="34" charset="0"/>
            </a:endParaRPr>
          </a:p>
        </p:txBody>
      </p:sp>
      <p:sp>
        <p:nvSpPr>
          <p:cNvPr id="6" name="Прямоугольник 5"/>
          <p:cNvSpPr/>
          <p:nvPr/>
        </p:nvSpPr>
        <p:spPr>
          <a:xfrm>
            <a:off x="159545" y="1688656"/>
            <a:ext cx="7522370" cy="1569660"/>
          </a:xfrm>
          <a:prstGeom prst="rect">
            <a:avLst/>
          </a:prstGeom>
        </p:spPr>
        <p:txBody>
          <a:bodyPr wrap="square">
            <a:spAutoFit/>
          </a:bodyPr>
          <a:lstStyle/>
          <a:p>
            <a:endParaRPr lang="ru-RU" sz="2400" b="1" cap="small" dirty="0" smtClean="0">
              <a:ea typeface="Tahoma" panose="020B0604030504040204" pitchFamily="34" charset="0"/>
            </a:endParaRPr>
          </a:p>
          <a:p>
            <a:r>
              <a:rPr lang="ru-RU" sz="2400" b="1" cap="small" dirty="0" smtClean="0">
                <a:ea typeface="Tahoma" panose="020B0604030504040204" pitchFamily="34" charset="0"/>
              </a:rPr>
              <a:t>ПОВСЕМЕСТНОЕ </a:t>
            </a:r>
            <a:r>
              <a:rPr lang="ru-RU" sz="2400" b="1" cap="small" dirty="0">
                <a:ea typeface="Tahoma" panose="020B0604030504040204" pitchFamily="34" charset="0"/>
              </a:rPr>
              <a:t>ПРИМЕНЕНИЕ </a:t>
            </a:r>
            <a:r>
              <a:rPr lang="ru-RU" sz="2400" b="1" dirty="0">
                <a:ea typeface="Tahoma" panose="020B0604030504040204" pitchFamily="34" charset="0"/>
              </a:rPr>
              <a:t>КОНТРОЛЬНО-КАССОВЫХ МАШИН </a:t>
            </a:r>
            <a:r>
              <a:rPr lang="ru-RU" sz="2400" b="1" dirty="0" smtClean="0">
                <a:ea typeface="Tahoma" panose="020B0604030504040204" pitchFamily="34" charset="0"/>
              </a:rPr>
              <a:t>С </a:t>
            </a:r>
            <a:r>
              <a:rPr lang="ru-RU" sz="2400" b="1" dirty="0">
                <a:ea typeface="Tahoma" panose="020B0604030504040204" pitchFamily="34" charset="0"/>
              </a:rPr>
              <a:t>ФУНКЦИЕЙ ФИКСАЦИИ </a:t>
            </a:r>
            <a:br>
              <a:rPr lang="ru-RU" sz="2400" b="1" dirty="0">
                <a:ea typeface="Tahoma" panose="020B0604030504040204" pitchFamily="34" charset="0"/>
              </a:rPr>
            </a:br>
            <a:r>
              <a:rPr lang="ru-RU" sz="2400" b="1" dirty="0">
                <a:ea typeface="Tahoma" panose="020B0604030504040204" pitchFamily="34" charset="0"/>
              </a:rPr>
              <a:t>И ПЕРЕДАЧИ ДАННЫХ (ОНЛАЙН-ККМ</a:t>
            </a:r>
            <a:r>
              <a:rPr lang="ru-RU" sz="2400" b="1" dirty="0" smtClean="0">
                <a:ea typeface="Tahoma" panose="020B0604030504040204" pitchFamily="34" charset="0"/>
              </a:rPr>
              <a:t>)</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
        <p:nvSpPr>
          <p:cNvPr id="7" name="TextBox 6"/>
          <p:cNvSpPr txBox="1"/>
          <p:nvPr/>
        </p:nvSpPr>
        <p:spPr>
          <a:xfrm>
            <a:off x="0" y="4461490"/>
            <a:ext cx="12192000" cy="1120820"/>
          </a:xfrm>
          <a:prstGeom prst="rect">
            <a:avLst/>
          </a:prstGeom>
          <a:noFill/>
        </p:spPr>
        <p:txBody>
          <a:bodyPr wrap="square" rtlCol="0">
            <a:spAutoFit/>
          </a:bodyPr>
          <a:lstStyle/>
          <a:p>
            <a:pPr marL="380990" indent="-380990" algn="ctr">
              <a:spcAft>
                <a:spcPts val="1333"/>
              </a:spcAft>
              <a:buFont typeface="Wingdings" panose="05000000000000000000" pitchFamily="2" charset="2"/>
              <a:buChar char="Ø"/>
            </a:pPr>
            <a:r>
              <a:rPr lang="ru-RU" sz="2800" b="1" dirty="0" smtClean="0">
                <a:solidFill>
                  <a:srgbClr val="C00000"/>
                </a:solidFill>
                <a:latin typeface="Arial" panose="020B0604020202020204" pitchFamily="34" charset="0"/>
                <a:cs typeface="Arial" panose="020B0604020202020204" pitchFamily="34" charset="0"/>
              </a:rPr>
              <a:t>Упрощает исполнение</a:t>
            </a:r>
            <a:r>
              <a:rPr lang="ru-RU" sz="2800" dirty="0" smtClean="0">
                <a:latin typeface="Arial" panose="020B0604020202020204" pitchFamily="34" charset="0"/>
                <a:cs typeface="Arial" panose="020B0604020202020204" pitchFamily="34" charset="0"/>
              </a:rPr>
              <a:t> обязательств</a:t>
            </a:r>
          </a:p>
          <a:p>
            <a:pPr marL="380990" indent="-380990" algn="ctr">
              <a:spcAft>
                <a:spcPts val="1333"/>
              </a:spcAft>
              <a:buFont typeface="Wingdings" panose="05000000000000000000" pitchFamily="2" charset="2"/>
              <a:buChar char="Ø"/>
            </a:pPr>
            <a:r>
              <a:rPr lang="ru-RU" sz="2800" b="1" dirty="0" smtClean="0">
                <a:solidFill>
                  <a:srgbClr val="C00000"/>
                </a:solidFill>
                <a:latin typeface="Arial" panose="020B0604020202020204" pitchFamily="34" charset="0"/>
                <a:cs typeface="Arial" panose="020B0604020202020204" pitchFamily="34" charset="0"/>
              </a:rPr>
              <a:t>Имеет </a:t>
            </a:r>
            <a:r>
              <a:rPr lang="ru-RU" sz="2800" b="1" dirty="0">
                <a:solidFill>
                  <a:srgbClr val="C00000"/>
                </a:solidFill>
                <a:latin typeface="Arial" panose="020B0604020202020204" pitchFamily="34" charset="0"/>
                <a:cs typeface="Arial" panose="020B0604020202020204" pitchFamily="34" charset="0"/>
              </a:rPr>
              <a:t>важность для потребителей </a:t>
            </a:r>
            <a:r>
              <a:rPr lang="ru-RU" sz="2800" dirty="0">
                <a:latin typeface="Arial" panose="020B0604020202020204" pitchFamily="34" charset="0"/>
                <a:cs typeface="Arial" panose="020B0604020202020204" pitchFamily="34" charset="0"/>
              </a:rPr>
              <a:t>в целях защиты своих прав</a:t>
            </a:r>
          </a:p>
        </p:txBody>
      </p:sp>
      <p:pic>
        <p:nvPicPr>
          <p:cNvPr id="8" name="Picture 10" descr="https://im0-tub-ru.yandex.net/i?id=b30a9430ff6d2316491678e31a2b0e0a&amp;n=33&amp;w=225&amp;h=1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9688" y="1570772"/>
            <a:ext cx="3086100" cy="1909504"/>
          </a:xfrm>
          <a:prstGeom prst="rect">
            <a:avLst/>
          </a:prstGeom>
          <a:noFill/>
          <a:extLst>
            <a:ext uri="{909E8E84-426E-40DD-AFC4-6F175D3DCCD1}">
              <a14:hiddenFill xmlns:a14="http://schemas.microsoft.com/office/drawing/2010/main">
                <a:solidFill>
                  <a:srgbClr val="FFFFFF"/>
                </a:solidFill>
              </a14:hiddenFill>
            </a:ext>
          </a:extLst>
        </p:spPr>
      </p:pic>
      <p:grpSp>
        <p:nvGrpSpPr>
          <p:cNvPr id="9" name="Группа 99"/>
          <p:cNvGrpSpPr>
            <a:grpSpLocks/>
          </p:cNvGrpSpPr>
          <p:nvPr/>
        </p:nvGrpSpPr>
        <p:grpSpPr bwMode="auto">
          <a:xfrm rot="10800000" flipH="1">
            <a:off x="8175624" y="1644689"/>
            <a:ext cx="754064" cy="1887654"/>
            <a:chOff x="5048874" y="1509126"/>
            <a:chExt cx="459230" cy="630576"/>
          </a:xfrm>
        </p:grpSpPr>
        <p:sp>
          <p:nvSpPr>
            <p:cNvPr id="10" name="Chevron2">
              <a:extLst>
                <a:ext uri="{FF2B5EF4-FFF2-40B4-BE49-F238E27FC236}">
                  <a16:creationId xmlns="" xmlns:a16="http://schemas.microsoft.com/office/drawing/2014/main" id="{BAF2B6E9-9EBE-40FE-A934-A41A657CA27D}"/>
                </a:ext>
              </a:extLst>
            </p:cNvPr>
            <p:cNvSpPr>
              <a:spLocks noChangeAspect="1"/>
            </p:cNvSpPr>
            <p:nvPr/>
          </p:nvSpPr>
          <p:spPr>
            <a:xfrm>
              <a:off x="5048874" y="1547693"/>
              <a:ext cx="243323" cy="553441"/>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solidFill>
              <a:srgbClr val="0065BD"/>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lang="en-US" sz="1733" dirty="0" err="1">
                <a:solidFill>
                  <a:srgbClr val="000000"/>
                </a:solidFill>
                <a:latin typeface="Segoe UI Light"/>
                <a:ea typeface="ＭＳ Ｐゴシック"/>
              </a:endParaRPr>
            </a:p>
          </p:txBody>
        </p:sp>
        <p:sp>
          <p:nvSpPr>
            <p:cNvPr id="11" name="Chevron2">
              <a:extLst>
                <a:ext uri="{FF2B5EF4-FFF2-40B4-BE49-F238E27FC236}">
                  <a16:creationId xmlns="" xmlns:a16="http://schemas.microsoft.com/office/drawing/2014/main" id="{BAF2B6E9-9EBE-40FE-A934-A41A657CA27D}"/>
                </a:ext>
              </a:extLst>
            </p:cNvPr>
            <p:cNvSpPr>
              <a:spLocks noChangeAspect="1"/>
            </p:cNvSpPr>
            <p:nvPr/>
          </p:nvSpPr>
          <p:spPr>
            <a:xfrm>
              <a:off x="5230510" y="1509126"/>
              <a:ext cx="277594" cy="630576"/>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solidFill>
              <a:srgbClr val="A6A6A6"/>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lang="en-US" sz="1733" dirty="0" err="1">
                <a:solidFill>
                  <a:srgbClr val="000000"/>
                </a:solidFill>
                <a:latin typeface="Segoe UI Light"/>
                <a:ea typeface="ＭＳ Ｐゴシック"/>
              </a:endParaRPr>
            </a:p>
          </p:txBody>
        </p:sp>
      </p:grpSp>
    </p:spTree>
    <p:extLst>
      <p:ext uri="{BB962C8B-B14F-4D97-AF65-F5344CB8AC3E}">
        <p14:creationId xmlns:p14="http://schemas.microsoft.com/office/powerpoint/2010/main" val="3820634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CF3D546-34EA-456F-98CA-0C90FC384679}" type="slidenum">
              <a:rPr lang="ru-RU" altLang="ru-RU">
                <a:solidFill>
                  <a:srgbClr val="898989"/>
                </a:solidFill>
              </a:rPr>
              <a:pPr/>
              <a:t>4</a:t>
            </a:fld>
            <a:endParaRPr lang="ru-RU" altLang="ru-RU" dirty="0">
              <a:solidFill>
                <a:srgbClr val="898989"/>
              </a:solidFill>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 name="Прямоугольник 3"/>
          <p:cNvSpPr/>
          <p:nvPr/>
        </p:nvSpPr>
        <p:spPr>
          <a:xfrm>
            <a:off x="365525" y="3826074"/>
            <a:ext cx="11367420" cy="1744063"/>
          </a:xfrm>
          <a:prstGeom prst="rect">
            <a:avLst/>
          </a:prstGeom>
          <a:ln>
            <a:solidFill>
              <a:srgbClr val="0070C0"/>
            </a:solidFill>
            <a:prstDash val="dash"/>
          </a:ln>
        </p:spPr>
        <p:txBody>
          <a:bodyPr wrap="square" lIns="121917" tIns="60958" rIns="121917" bIns="60958">
            <a:spAutoFit/>
          </a:bodyPr>
          <a:lstStyle/>
          <a:p>
            <a:pPr algn="just">
              <a:spcAft>
                <a:spcPts val="800"/>
              </a:spcAft>
              <a:buClr>
                <a:srgbClr val="0070C0"/>
              </a:buClr>
              <a:buSzPct val="120000"/>
            </a:pPr>
            <a:r>
              <a:rPr lang="ru-RU" sz="2200" b="1" dirty="0" smtClean="0"/>
              <a:t>   ОСОБЕННОСТИ</a:t>
            </a:r>
            <a:r>
              <a:rPr lang="ru-RU" sz="2200" b="1" dirty="0"/>
              <a:t>:</a:t>
            </a:r>
            <a:endParaRPr lang="ru-RU" sz="2200" b="1" dirty="0" smtClean="0"/>
          </a:p>
          <a:p>
            <a:pPr indent="237061" algn="just">
              <a:spcAft>
                <a:spcPts val="800"/>
              </a:spcAft>
              <a:buClr>
                <a:srgbClr val="0070C0"/>
              </a:buClr>
              <a:buSzPct val="120000"/>
              <a:buFont typeface="Wingdings" panose="05000000000000000000" pitchFamily="2" charset="2"/>
              <a:buChar char="ü"/>
            </a:pPr>
            <a:r>
              <a:rPr lang="ru-RU" sz="2200" b="1" dirty="0" smtClean="0"/>
              <a:t> ИПН</a:t>
            </a:r>
            <a:r>
              <a:rPr lang="ru-RU" sz="2200" b="1" dirty="0"/>
              <a:t>, СН, налог на ТС, налог на имущество, земельный налог, плата за эмиссии</a:t>
            </a:r>
            <a:r>
              <a:rPr lang="ru-RU" sz="2200" dirty="0"/>
              <a:t>.</a:t>
            </a:r>
          </a:p>
          <a:p>
            <a:pPr indent="237061" algn="just">
              <a:spcAft>
                <a:spcPts val="800"/>
              </a:spcAft>
              <a:buClr>
                <a:srgbClr val="0070C0"/>
              </a:buClr>
              <a:buSzPct val="120000"/>
              <a:buFont typeface="Wingdings" panose="05000000000000000000" pitchFamily="2" charset="2"/>
              <a:buChar char="ü"/>
            </a:pPr>
            <a:r>
              <a:rPr lang="ru-RU" sz="2200" dirty="0" smtClean="0"/>
              <a:t> Отсутствует </a:t>
            </a:r>
            <a:r>
              <a:rPr lang="ru-RU" sz="2200" dirty="0"/>
              <a:t>обязанность вставать </a:t>
            </a:r>
            <a:r>
              <a:rPr lang="ru-RU" sz="2200" b="1" dirty="0"/>
              <a:t>на учет по НДС</a:t>
            </a:r>
            <a:r>
              <a:rPr lang="ru-RU" sz="2200" dirty="0"/>
              <a:t>.</a:t>
            </a:r>
          </a:p>
        </p:txBody>
      </p:sp>
      <p:sp>
        <p:nvSpPr>
          <p:cNvPr id="5" name="Прямоугольник 4"/>
          <p:cNvSpPr/>
          <p:nvPr/>
        </p:nvSpPr>
        <p:spPr>
          <a:xfrm>
            <a:off x="342685" y="1754559"/>
            <a:ext cx="5327915" cy="1231102"/>
          </a:xfrm>
          <a:prstGeom prst="rect">
            <a:avLst/>
          </a:prstGeom>
        </p:spPr>
        <p:style>
          <a:lnRef idx="2">
            <a:schemeClr val="accent6"/>
          </a:lnRef>
          <a:fillRef idx="1">
            <a:schemeClr val="lt1"/>
          </a:fillRef>
          <a:effectRef idx="0">
            <a:schemeClr val="accent6"/>
          </a:effectRef>
          <a:fontRef idx="minor">
            <a:schemeClr val="dk1"/>
          </a:fontRef>
        </p:style>
        <p:txBody>
          <a:bodyPr lIns="121917" tIns="60958" rIns="121917" bIns="60958" spcCol="0" rtlCol="0" anchor="ctr"/>
          <a:lstStyle/>
          <a:p>
            <a:pPr algn="ctr"/>
            <a:endParaRPr lang="ru-RU"/>
          </a:p>
        </p:txBody>
      </p:sp>
      <p:sp>
        <p:nvSpPr>
          <p:cNvPr id="6" name="Прямоугольник 5"/>
          <p:cNvSpPr/>
          <p:nvPr/>
        </p:nvSpPr>
        <p:spPr>
          <a:xfrm>
            <a:off x="365525" y="1885332"/>
            <a:ext cx="5305075" cy="861770"/>
          </a:xfrm>
          <a:prstGeom prst="rect">
            <a:avLst/>
          </a:prstGeom>
        </p:spPr>
        <p:txBody>
          <a:bodyPr wrap="square" lIns="121917" tIns="60958" rIns="121917" bIns="60958">
            <a:spAutoFit/>
          </a:bodyPr>
          <a:lstStyle/>
          <a:p>
            <a:pPr algn="ctr"/>
            <a:r>
              <a:rPr lang="ru-RU" sz="2400" dirty="0" smtClean="0"/>
              <a:t>СТАВКА от </a:t>
            </a:r>
            <a:r>
              <a:rPr lang="ru-RU" sz="2400" b="1" dirty="0" smtClean="0">
                <a:solidFill>
                  <a:srgbClr val="C00000"/>
                </a:solidFill>
              </a:rPr>
              <a:t>0.15</a:t>
            </a:r>
            <a:r>
              <a:rPr lang="ru-RU" sz="2400" b="1" dirty="0">
                <a:solidFill>
                  <a:srgbClr val="C00000"/>
                </a:solidFill>
              </a:rPr>
              <a:t>% </a:t>
            </a:r>
            <a:r>
              <a:rPr lang="ru-RU" sz="2400" dirty="0" smtClean="0"/>
              <a:t>до </a:t>
            </a:r>
            <a:r>
              <a:rPr lang="ru-RU" sz="2400" b="1" dirty="0" smtClean="0">
                <a:solidFill>
                  <a:srgbClr val="C00000"/>
                </a:solidFill>
              </a:rPr>
              <a:t>0.6</a:t>
            </a:r>
            <a:r>
              <a:rPr lang="ru-RU" sz="2400" b="1" dirty="0">
                <a:solidFill>
                  <a:srgbClr val="C00000"/>
                </a:solidFill>
              </a:rPr>
              <a:t>% </a:t>
            </a:r>
            <a:r>
              <a:rPr lang="ru-RU" sz="2400" dirty="0" smtClean="0"/>
              <a:t/>
            </a:r>
            <a:br>
              <a:rPr lang="ru-RU" sz="2400" dirty="0" smtClean="0"/>
            </a:br>
            <a:r>
              <a:rPr lang="ru-RU" sz="2400" dirty="0" smtClean="0"/>
              <a:t>от оценочной стоимости земли</a:t>
            </a:r>
            <a:endParaRPr lang="ru-RU" sz="2400" dirty="0"/>
          </a:p>
        </p:txBody>
      </p:sp>
      <p:sp>
        <p:nvSpPr>
          <p:cNvPr id="7" name="Прямоугольник 6"/>
          <p:cNvSpPr/>
          <p:nvPr/>
        </p:nvSpPr>
        <p:spPr>
          <a:xfrm>
            <a:off x="6333021" y="1739947"/>
            <a:ext cx="5375921" cy="1231103"/>
          </a:xfrm>
          <a:prstGeom prst="rect">
            <a:avLst/>
          </a:prstGeom>
        </p:spPr>
        <p:style>
          <a:lnRef idx="2">
            <a:schemeClr val="accent6"/>
          </a:lnRef>
          <a:fillRef idx="1">
            <a:schemeClr val="lt1"/>
          </a:fillRef>
          <a:effectRef idx="0">
            <a:schemeClr val="accent6"/>
          </a:effectRef>
          <a:fontRef idx="minor">
            <a:schemeClr val="dk1"/>
          </a:fontRef>
        </p:style>
        <p:txBody>
          <a:bodyPr lIns="121917" tIns="60958" rIns="121917" bIns="60958" spcCol="0" rtlCol="0" anchor="ctr"/>
          <a:lstStyle/>
          <a:p>
            <a:pPr algn="ctr"/>
            <a:endParaRPr lang="ru-RU" dirty="0"/>
          </a:p>
        </p:txBody>
      </p:sp>
      <p:sp>
        <p:nvSpPr>
          <p:cNvPr id="8" name="Прямоугольник 7"/>
          <p:cNvSpPr/>
          <p:nvPr/>
        </p:nvSpPr>
        <p:spPr>
          <a:xfrm>
            <a:off x="6428907" y="2022850"/>
            <a:ext cx="5339513" cy="492438"/>
          </a:xfrm>
          <a:prstGeom prst="rect">
            <a:avLst/>
          </a:prstGeom>
        </p:spPr>
        <p:txBody>
          <a:bodyPr wrap="square" lIns="121917" tIns="60958" rIns="121917" bIns="60958">
            <a:spAutoFit/>
          </a:bodyPr>
          <a:lstStyle/>
          <a:p>
            <a:pPr algn="ctr">
              <a:spcBef>
                <a:spcPts val="800"/>
              </a:spcBef>
            </a:pPr>
            <a:r>
              <a:rPr lang="ru-RU" sz="2400" dirty="0" smtClean="0"/>
              <a:t>СТАВКА </a:t>
            </a:r>
            <a:r>
              <a:rPr lang="ru-RU" sz="2400" dirty="0"/>
              <a:t>– </a:t>
            </a:r>
            <a:r>
              <a:rPr lang="ru-RU" sz="2400" b="1" dirty="0">
                <a:solidFill>
                  <a:srgbClr val="C00000"/>
                </a:solidFill>
              </a:rPr>
              <a:t>0,5</a:t>
            </a:r>
            <a:r>
              <a:rPr lang="ru-RU" sz="2400" b="1" dirty="0" smtClean="0">
                <a:solidFill>
                  <a:srgbClr val="C00000"/>
                </a:solidFill>
              </a:rPr>
              <a:t>% </a:t>
            </a:r>
            <a:r>
              <a:rPr lang="ru-RU" sz="2400" dirty="0" smtClean="0"/>
              <a:t>от дохода </a:t>
            </a:r>
            <a:endParaRPr lang="x-none" sz="2400" dirty="0">
              <a:solidFill>
                <a:schemeClr val="accent1">
                  <a:lumMod val="50000"/>
                </a:schemeClr>
              </a:solidFill>
            </a:endParaRPr>
          </a:p>
        </p:txBody>
      </p:sp>
      <p:sp>
        <p:nvSpPr>
          <p:cNvPr id="9" name="Прямоугольник 8"/>
          <p:cNvSpPr/>
          <p:nvPr/>
        </p:nvSpPr>
        <p:spPr>
          <a:xfrm>
            <a:off x="342685" y="1149970"/>
            <a:ext cx="5327915" cy="492438"/>
          </a:xfrm>
          <a:prstGeom prst="rect">
            <a:avLst/>
          </a:prstGeom>
          <a:solidFill>
            <a:schemeClr val="accent1">
              <a:lumMod val="40000"/>
              <a:lumOff val="60000"/>
            </a:schemeClr>
          </a:solidFill>
        </p:spPr>
        <p:txBody>
          <a:bodyPr wrap="square" lIns="121917" tIns="60958" rIns="121917" bIns="60958">
            <a:spAutoFit/>
          </a:bodyPr>
          <a:lstStyle/>
          <a:p>
            <a:pPr algn="ctr"/>
            <a:r>
              <a:rPr lang="kk-KZ" sz="2400" b="1" dirty="0">
                <a:ea typeface="Tahoma" pitchFamily="34" charset="0"/>
              </a:rPr>
              <a:t>ДО 2020 года</a:t>
            </a:r>
            <a:endParaRPr lang="ru-RU" sz="2400" b="1" dirty="0">
              <a:ea typeface="Tahoma" pitchFamily="34" charset="0"/>
            </a:endParaRPr>
          </a:p>
        </p:txBody>
      </p:sp>
      <p:sp>
        <p:nvSpPr>
          <p:cNvPr id="10" name="Прямоугольник 9"/>
          <p:cNvSpPr/>
          <p:nvPr/>
        </p:nvSpPr>
        <p:spPr>
          <a:xfrm>
            <a:off x="6309020" y="1149970"/>
            <a:ext cx="5423925" cy="492438"/>
          </a:xfrm>
          <a:prstGeom prst="rect">
            <a:avLst/>
          </a:prstGeom>
          <a:solidFill>
            <a:schemeClr val="accent1">
              <a:lumMod val="40000"/>
              <a:lumOff val="60000"/>
            </a:schemeClr>
          </a:solidFill>
        </p:spPr>
        <p:txBody>
          <a:bodyPr wrap="square" lIns="121917" tIns="60958" rIns="121917" bIns="60958">
            <a:spAutoFit/>
          </a:bodyPr>
          <a:lstStyle/>
          <a:p>
            <a:pPr algn="ctr"/>
            <a:r>
              <a:rPr lang="ru-RU" sz="2400" b="1" dirty="0">
                <a:ea typeface="Tahoma" pitchFamily="34" charset="0"/>
              </a:rPr>
              <a:t>С 2020 года</a:t>
            </a:r>
          </a:p>
        </p:txBody>
      </p:sp>
      <p:cxnSp>
        <p:nvCxnSpPr>
          <p:cNvPr id="11" name="Прямая соединительная линия 10"/>
          <p:cNvCxnSpPr/>
          <p:nvPr/>
        </p:nvCxnSpPr>
        <p:spPr>
          <a:xfrm flipH="1">
            <a:off x="6038850" y="1149970"/>
            <a:ext cx="10385" cy="1866016"/>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flipH="1">
            <a:off x="365525" y="3370312"/>
            <a:ext cx="1136742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3" name="Прямоугольник 12"/>
          <p:cNvSpPr/>
          <p:nvPr/>
        </p:nvSpPr>
        <p:spPr>
          <a:xfrm>
            <a:off x="0" y="141501"/>
            <a:ext cx="12191999" cy="523220"/>
          </a:xfrm>
          <a:prstGeom prst="rect">
            <a:avLst/>
          </a:prstGeom>
        </p:spPr>
        <p:txBody>
          <a:bodyPr wrap="square">
            <a:spAutoFit/>
          </a:bodyPr>
          <a:lstStyle/>
          <a:p>
            <a:pPr defTabSz="684935" fontAlgn="auto">
              <a:spcBef>
                <a:spcPts val="0"/>
              </a:spcBef>
              <a:spcAft>
                <a:spcPts val="0"/>
              </a:spcAft>
              <a:buClr>
                <a:srgbClr val="0070CE"/>
              </a:buClr>
              <a:buSzPct val="100000"/>
              <a:defRPr/>
            </a:pPr>
            <a:r>
              <a:rPr lang="kk-KZ" sz="2800" b="1" dirty="0" smtClean="0">
                <a:solidFill>
                  <a:srgbClr val="002060"/>
                </a:solidFill>
                <a:ea typeface="Tahoma" panose="020B0604030504040204" pitchFamily="34" charset="0"/>
              </a:rPr>
              <a:t>Объект обложения </a:t>
            </a:r>
            <a:r>
              <a:rPr lang="ru-RU" sz="2800" b="1" dirty="0" smtClean="0">
                <a:solidFill>
                  <a:srgbClr val="002060"/>
                </a:solidFill>
                <a:ea typeface="Tahoma" panose="020B0604030504040204" pitchFamily="34" charset="0"/>
              </a:rPr>
              <a:t>СНР для КФХ на основе ЕЗН</a:t>
            </a:r>
            <a:endParaRPr lang="ru-RU" sz="2800" b="1" dirty="0">
              <a:solidFill>
                <a:srgbClr val="002060"/>
              </a:solidFill>
              <a:ea typeface="Tahoma" panose="020B0604030504040204" pitchFamily="34" charset="0"/>
            </a:endParaRPr>
          </a:p>
        </p:txBody>
      </p:sp>
    </p:spTree>
    <p:extLst>
      <p:ext uri="{BB962C8B-B14F-4D97-AF65-F5344CB8AC3E}">
        <p14:creationId xmlns:p14="http://schemas.microsoft.com/office/powerpoint/2010/main" val="3699457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CF3D546-34EA-456F-98CA-0C90FC384679}" type="slidenum">
              <a:rPr lang="ru-RU" altLang="ru-RU">
                <a:solidFill>
                  <a:srgbClr val="898989"/>
                </a:solidFill>
              </a:rPr>
              <a:pPr/>
              <a:t>5</a:t>
            </a:fld>
            <a:endParaRPr lang="ru-RU" altLang="ru-RU" dirty="0">
              <a:solidFill>
                <a:srgbClr val="898989"/>
              </a:solidFill>
            </a:endParaRPr>
          </a:p>
        </p:txBody>
      </p:sp>
      <p:sp>
        <p:nvSpPr>
          <p:cNvPr id="3" name="Прямоугольник 2"/>
          <p:cNvSpPr/>
          <p:nvPr/>
        </p:nvSpPr>
        <p:spPr>
          <a:xfrm>
            <a:off x="1562100" y="2452985"/>
            <a:ext cx="9067800" cy="830997"/>
          </a:xfrm>
          <a:prstGeom prst="rect">
            <a:avLst/>
          </a:prstGeom>
        </p:spPr>
        <p:txBody>
          <a:bodyPr wrap="square">
            <a:spAutoFit/>
          </a:bodyPr>
          <a:lstStyle/>
          <a:p>
            <a:pPr algn="ctr"/>
            <a:r>
              <a:rPr lang="ru-RU" sz="4800" b="1" cap="small" dirty="0" smtClean="0">
                <a:solidFill>
                  <a:srgbClr val="002060"/>
                </a:solidFill>
                <a:ea typeface="Tahoma" panose="020B0604030504040204" pitchFamily="34" charset="0"/>
              </a:rPr>
              <a:t>Предлагаемые изменения</a:t>
            </a:r>
            <a:endParaRPr lang="ru-RU" sz="4800" dirty="0"/>
          </a:p>
        </p:txBody>
      </p:sp>
    </p:spTree>
    <p:extLst>
      <p:ext uri="{BB962C8B-B14F-4D97-AF65-F5344CB8AC3E}">
        <p14:creationId xmlns:p14="http://schemas.microsoft.com/office/powerpoint/2010/main" val="1352811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36100" y="6403975"/>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A0B6E134-8C16-4483-8934-5FB5783E6D33}" type="slidenum">
              <a:rPr lang="ru-RU" altLang="ru-RU">
                <a:solidFill>
                  <a:srgbClr val="898989"/>
                </a:solidFill>
              </a:rPr>
              <a:pPr/>
              <a:t>6</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895350" fontAlgn="auto">
              <a:spcBef>
                <a:spcPts val="0"/>
              </a:spcBef>
              <a:spcAft>
                <a:spcPts val="0"/>
              </a:spcAft>
              <a:buClr>
                <a:srgbClr val="002060"/>
              </a:buClr>
              <a:buSzPct val="100000"/>
              <a:defRPr/>
            </a:pPr>
            <a:r>
              <a:rPr lang="ru-RU" sz="2800" b="1" cap="small" dirty="0">
                <a:solidFill>
                  <a:srgbClr val="002060"/>
                </a:solidFill>
                <a:latin typeface="Arial" pitchFamily="34" charset="0"/>
                <a:ea typeface="Tahoma" panose="020B0604030504040204" pitchFamily="34" charset="0"/>
                <a:cs typeface="Arial" pitchFamily="34" charset="0"/>
              </a:rPr>
              <a:t>Основные направления</a:t>
            </a:r>
          </a:p>
        </p:txBody>
      </p:sp>
      <p:graphicFrame>
        <p:nvGraphicFramePr>
          <p:cNvPr id="13" name="Таблица 12"/>
          <p:cNvGraphicFramePr>
            <a:graphicFrameLocks noGrp="1"/>
          </p:cNvGraphicFramePr>
          <p:nvPr>
            <p:extLst>
              <p:ext uri="{D42A27DB-BD31-4B8C-83A1-F6EECF244321}">
                <p14:modId xmlns:p14="http://schemas.microsoft.com/office/powerpoint/2010/main" val="742067876"/>
              </p:ext>
            </p:extLst>
          </p:nvPr>
        </p:nvGraphicFramePr>
        <p:xfrm>
          <a:off x="114300" y="895347"/>
          <a:ext cx="11782425" cy="5210177"/>
        </p:xfrm>
        <a:graphic>
          <a:graphicData uri="http://schemas.openxmlformats.org/drawingml/2006/table">
            <a:tbl>
              <a:tblPr firstRow="1" bandRow="1">
                <a:tableStyleId>{69CF1AB2-1976-4502-BF36-3FF5EA218861}</a:tableStyleId>
              </a:tblPr>
              <a:tblGrid>
                <a:gridCol w="1242527">
                  <a:extLst>
                    <a:ext uri="{9D8B030D-6E8A-4147-A177-3AD203B41FA5}"/>
                  </a:extLst>
                </a:gridCol>
                <a:gridCol w="10539898">
                  <a:extLst>
                    <a:ext uri="{9D8B030D-6E8A-4147-A177-3AD203B41FA5}"/>
                  </a:extLst>
                </a:gridCol>
              </a:tblGrid>
              <a:tr h="744311">
                <a:tc>
                  <a:txBody>
                    <a:bodyPr/>
                    <a:lstStyle/>
                    <a:p>
                      <a:pPr algn="ctr"/>
                      <a:r>
                        <a:rPr lang="en-US" sz="2400" b="1" kern="1200" cap="small" baseline="0" dirty="0" smtClean="0">
                          <a:solidFill>
                            <a:srgbClr val="002060"/>
                          </a:solidFill>
                          <a:latin typeface="Arial" pitchFamily="34" charset="0"/>
                          <a:ea typeface="Tahoma" panose="020B0604030504040204" pitchFamily="34" charset="0"/>
                          <a:cs typeface="Arial" pitchFamily="34" charset="0"/>
                        </a:rPr>
                        <a:t>I</a:t>
                      </a:r>
                      <a:endParaRPr lang="ru-RU" sz="2400" b="1" kern="1200" cap="small" baseline="0" dirty="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mpd="sng">
                      <a:noFill/>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4935" rtl="0" eaLnBrk="1" fontAlgn="auto" latinLnBrk="0" hangingPunct="1">
                        <a:lnSpc>
                          <a:spcPct val="100000"/>
                        </a:lnSpc>
                        <a:spcBef>
                          <a:spcPts val="0"/>
                        </a:spcBef>
                        <a:spcAft>
                          <a:spcPts val="0"/>
                        </a:spcAft>
                        <a:buClr>
                          <a:srgbClr val="0070CE"/>
                        </a:buClr>
                        <a:buSzPct val="100000"/>
                        <a:buFontTx/>
                        <a:buNone/>
                        <a:tabLst/>
                        <a:defRPr/>
                      </a:pPr>
                      <a:r>
                        <a:rPr lang="ru-RU" sz="2400" b="1" cap="small" baseline="0" dirty="0" smtClean="0">
                          <a:solidFill>
                            <a:srgbClr val="002060"/>
                          </a:solidFill>
                          <a:latin typeface="Arial" pitchFamily="34" charset="0"/>
                          <a:ea typeface="Tahoma" panose="020B0604030504040204" pitchFamily="34" charset="0"/>
                          <a:cs typeface="Arial" pitchFamily="34" charset="0"/>
                        </a:rPr>
                        <a:t>Упрощение уплаты налогов физическими лицами</a:t>
                      </a:r>
                    </a:p>
                  </a:txBody>
                  <a:tcPr marL="91454" marR="91454" marT="45701" marB="45701" anchor="ctr">
                    <a:lnL w="12700" cmpd="sng">
                      <a:noFill/>
                    </a:lnL>
                    <a:lnR w="12700" cmpd="sng">
                      <a:noFill/>
                    </a:lnR>
                    <a:lnT w="12700" cmpd="sng">
                      <a:noFill/>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744311">
                <a:tc>
                  <a:txBody>
                    <a:bodyPr/>
                    <a:lstStyle/>
                    <a:p>
                      <a:pPr algn="ctr"/>
                      <a:r>
                        <a:rPr lang="en-US" sz="2400" b="1" kern="1200" cap="small" baseline="0" dirty="0" smtClean="0">
                          <a:solidFill>
                            <a:srgbClr val="002060"/>
                          </a:solidFill>
                          <a:latin typeface="Arial" pitchFamily="34" charset="0"/>
                          <a:ea typeface="Tahoma" panose="020B0604030504040204" pitchFamily="34" charset="0"/>
                          <a:cs typeface="Arial" pitchFamily="34" charset="0"/>
                        </a:rPr>
                        <a:t>II</a:t>
                      </a:r>
                      <a:endParaRPr lang="ru-RU" sz="2400" b="1" kern="1200" cap="small" baseline="0" dirty="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bg1"/>
                      </a:solidFill>
                      <a:prstDash val="sysDashDot"/>
                      <a:round/>
                      <a:headEnd type="none" w="med" len="med"/>
                      <a:tailEnd type="none" w="med" len="med"/>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4935" rtl="0" eaLnBrk="1" fontAlgn="auto" latinLnBrk="0" hangingPunct="1">
                        <a:lnSpc>
                          <a:spcPts val="1800"/>
                        </a:lnSpc>
                        <a:spcBef>
                          <a:spcPts val="0"/>
                        </a:spcBef>
                        <a:spcAft>
                          <a:spcPts val="0"/>
                        </a:spcAft>
                        <a:buClr>
                          <a:srgbClr val="0070CE"/>
                        </a:buClr>
                        <a:buSzPct val="100000"/>
                        <a:buFontTx/>
                        <a:buNone/>
                        <a:tabLst/>
                        <a:defRPr/>
                      </a:pPr>
                      <a:r>
                        <a:rPr lang="ru-RU" sz="2400" b="1" i="0" kern="1200" cap="small" baseline="0" dirty="0" smtClean="0">
                          <a:solidFill>
                            <a:srgbClr val="002060"/>
                          </a:solidFill>
                          <a:latin typeface="Arial" pitchFamily="34" charset="0"/>
                          <a:ea typeface="Tahoma" panose="020B0604030504040204" pitchFamily="34" charset="0"/>
                          <a:cs typeface="Arial" pitchFamily="34" charset="0"/>
                        </a:rPr>
                        <a:t>Стимулирование инвестиций</a:t>
                      </a:r>
                    </a:p>
                  </a:txBody>
                  <a:tcPr marL="91454" marR="91454" marT="45701" marB="45701" anchor="ctr">
                    <a:lnL w="12700" cmpd="sng">
                      <a:noFill/>
                    </a:lnL>
                    <a:lnR w="12700" cmpd="sng">
                      <a:noFill/>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744311">
                <a:tc>
                  <a:txBody>
                    <a:bodyPr/>
                    <a:lstStyle/>
                    <a:p>
                      <a:pPr marL="0" marR="0" indent="0" algn="ctr" defTabSz="914400" rtl="0" eaLnBrk="1" fontAlgn="auto" latinLnBrk="0" hangingPunct="1">
                        <a:lnSpc>
                          <a:spcPts val="1800"/>
                        </a:lnSpc>
                        <a:spcBef>
                          <a:spcPts val="0"/>
                        </a:spcBef>
                        <a:spcAft>
                          <a:spcPts val="0"/>
                        </a:spcAft>
                        <a:buClr>
                          <a:srgbClr val="0070CE"/>
                        </a:buClr>
                        <a:buSzPct val="100000"/>
                        <a:buFontTx/>
                        <a:buNone/>
                        <a:tabLst/>
                        <a:defRPr/>
                      </a:pPr>
                      <a:r>
                        <a:rPr lang="en-US" sz="2400" b="1" kern="1200" cap="small" baseline="0" dirty="0" smtClean="0">
                          <a:solidFill>
                            <a:srgbClr val="002060"/>
                          </a:solidFill>
                          <a:latin typeface="Arial" pitchFamily="34" charset="0"/>
                          <a:ea typeface="Tahoma" panose="020B0604030504040204" pitchFamily="34" charset="0"/>
                          <a:cs typeface="Arial" pitchFamily="34" charset="0"/>
                        </a:rPr>
                        <a:t>III</a:t>
                      </a:r>
                      <a:endParaRPr lang="ru-RU" sz="2400" b="1" kern="1200" cap="small" baseline="0" dirty="0" smtClean="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bg1"/>
                      </a:solidFill>
                      <a:prstDash val="sysDashDot"/>
                      <a:round/>
                      <a:headEnd type="none" w="med" len="med"/>
                      <a:tailEnd type="none" w="med" len="med"/>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4935" rtl="0" eaLnBrk="1" fontAlgn="auto" latinLnBrk="0" hangingPunct="1">
                        <a:lnSpc>
                          <a:spcPts val="1800"/>
                        </a:lnSpc>
                        <a:spcBef>
                          <a:spcPts val="0"/>
                        </a:spcBef>
                        <a:spcAft>
                          <a:spcPts val="0"/>
                        </a:spcAft>
                        <a:buClr>
                          <a:srgbClr val="0070CE"/>
                        </a:buClr>
                        <a:buSzPct val="100000"/>
                        <a:buFontTx/>
                        <a:buNone/>
                        <a:tabLst/>
                        <a:defRPr/>
                      </a:pPr>
                      <a:r>
                        <a:rPr lang="ru-RU" sz="2400" b="1" i="0" kern="1200" cap="small" baseline="0" dirty="0" smtClean="0">
                          <a:solidFill>
                            <a:srgbClr val="002060"/>
                          </a:solidFill>
                          <a:latin typeface="Arial" pitchFamily="34" charset="0"/>
                          <a:ea typeface="Tahoma" panose="020B0604030504040204" pitchFamily="34" charset="0"/>
                          <a:cs typeface="Arial" pitchFamily="34" charset="0"/>
                        </a:rPr>
                        <a:t>Развитие транзита</a:t>
                      </a:r>
                    </a:p>
                  </a:txBody>
                  <a:tcPr marL="91454" marR="91454" marT="45701" marB="45701" anchor="ctr">
                    <a:lnL w="12700" cmpd="sng">
                      <a:noFill/>
                    </a:lnL>
                    <a:lnR w="12700" cmpd="sng">
                      <a:noFill/>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744311">
                <a:tc>
                  <a:txBody>
                    <a:bodyPr/>
                    <a:lstStyle/>
                    <a:p>
                      <a:pPr marL="0" marR="0" indent="0" algn="ctr" defTabSz="687537" rtl="0" eaLnBrk="1" fontAlgn="auto" latinLnBrk="0" hangingPunct="1">
                        <a:lnSpc>
                          <a:spcPts val="1800"/>
                        </a:lnSpc>
                        <a:spcBef>
                          <a:spcPts val="0"/>
                        </a:spcBef>
                        <a:spcAft>
                          <a:spcPts val="0"/>
                        </a:spcAft>
                        <a:buClrTx/>
                        <a:buSzTx/>
                        <a:buFontTx/>
                        <a:buNone/>
                        <a:tabLst/>
                        <a:defRPr/>
                      </a:pPr>
                      <a:r>
                        <a:rPr lang="en-US" sz="2400" b="1" kern="1200" cap="small" baseline="0" dirty="0" smtClean="0">
                          <a:solidFill>
                            <a:srgbClr val="002060"/>
                          </a:solidFill>
                          <a:latin typeface="Arial" pitchFamily="34" charset="0"/>
                          <a:ea typeface="Tahoma" panose="020B0604030504040204" pitchFamily="34" charset="0"/>
                          <a:cs typeface="Arial" pitchFamily="34" charset="0"/>
                        </a:rPr>
                        <a:t>IV</a:t>
                      </a:r>
                      <a:endParaRPr lang="ru-RU" sz="2400" b="1" kern="1200" cap="small" baseline="0" dirty="0" smtClean="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bg1"/>
                      </a:solidFill>
                      <a:prstDash val="sysDashDot"/>
                      <a:round/>
                      <a:headEnd type="none" w="med" len="med"/>
                      <a:tailEnd type="none" w="med" len="med"/>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7537" rtl="0" eaLnBrk="1" fontAlgn="auto" latinLnBrk="0" hangingPunct="1">
                        <a:lnSpc>
                          <a:spcPts val="1800"/>
                        </a:lnSpc>
                        <a:spcBef>
                          <a:spcPts val="0"/>
                        </a:spcBef>
                        <a:spcAft>
                          <a:spcPts val="0"/>
                        </a:spcAft>
                        <a:buClrTx/>
                        <a:buSzTx/>
                        <a:buFontTx/>
                        <a:buNone/>
                        <a:tabLst/>
                        <a:defRPr/>
                      </a:pPr>
                      <a:r>
                        <a:rPr lang="ru-RU" sz="2400" b="1" i="0" kern="1200" cap="small" baseline="0" dirty="0" smtClean="0">
                          <a:solidFill>
                            <a:srgbClr val="002060"/>
                          </a:solidFill>
                          <a:latin typeface="Arial" pitchFamily="34" charset="0"/>
                          <a:ea typeface="Tahoma" panose="020B0604030504040204" pitchFamily="34" charset="0"/>
                          <a:cs typeface="Arial" pitchFamily="34" charset="0"/>
                        </a:rPr>
                        <a:t>Расширение налогооблагаемой базы</a:t>
                      </a:r>
                      <a:endParaRPr lang="ru-RU" sz="2400" b="1" i="1" kern="1200" cap="small" baseline="0" dirty="0" smtClean="0">
                        <a:solidFill>
                          <a:schemeClr val="tx1"/>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744311">
                <a:tc>
                  <a:txBody>
                    <a:bodyPr/>
                    <a:lstStyle/>
                    <a:p>
                      <a:pPr marL="0" marR="0" indent="0" algn="ctr" defTabSz="687537" rtl="0" eaLnBrk="1" fontAlgn="auto" latinLnBrk="0" hangingPunct="1">
                        <a:lnSpc>
                          <a:spcPts val="1800"/>
                        </a:lnSpc>
                        <a:spcBef>
                          <a:spcPts val="0"/>
                        </a:spcBef>
                        <a:spcAft>
                          <a:spcPts val="0"/>
                        </a:spcAft>
                        <a:buClrTx/>
                        <a:buSzTx/>
                        <a:buFontTx/>
                        <a:buNone/>
                        <a:tabLst/>
                        <a:defRPr/>
                      </a:pPr>
                      <a:r>
                        <a:rPr lang="en-US" sz="2400" b="1" kern="1200" cap="small" baseline="0" dirty="0" smtClean="0">
                          <a:solidFill>
                            <a:srgbClr val="002060"/>
                          </a:solidFill>
                          <a:latin typeface="Arial" pitchFamily="34" charset="0"/>
                          <a:ea typeface="Tahoma" panose="020B0604030504040204" pitchFamily="34" charset="0"/>
                          <a:cs typeface="Arial" pitchFamily="34" charset="0"/>
                        </a:rPr>
                        <a:t>V</a:t>
                      </a:r>
                      <a:endParaRPr lang="ru-RU" sz="2400" b="1" kern="1200" cap="small" baseline="0" dirty="0" smtClean="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bg1"/>
                      </a:solidFill>
                      <a:prstDash val="sysDashDot"/>
                      <a:round/>
                      <a:headEnd type="none" w="med" len="med"/>
                      <a:tailEnd type="none" w="med" len="med"/>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7537" rtl="0" eaLnBrk="1" fontAlgn="auto" latinLnBrk="0" hangingPunct="1">
                        <a:lnSpc>
                          <a:spcPts val="1800"/>
                        </a:lnSpc>
                        <a:spcBef>
                          <a:spcPts val="0"/>
                        </a:spcBef>
                        <a:spcAft>
                          <a:spcPts val="0"/>
                        </a:spcAft>
                        <a:buClrTx/>
                        <a:buSzTx/>
                        <a:buFontTx/>
                        <a:buNone/>
                        <a:tabLst/>
                        <a:defRPr/>
                      </a:pPr>
                      <a:r>
                        <a:rPr lang="ru-RU" sz="2400" b="1" cap="small" dirty="0" smtClean="0">
                          <a:solidFill>
                            <a:srgbClr val="002060"/>
                          </a:solidFill>
                          <a:latin typeface="Arial" pitchFamily="34" charset="0"/>
                          <a:ea typeface="Tahoma" panose="020B0604030504040204" pitchFamily="34" charset="0"/>
                          <a:cs typeface="Arial" pitchFamily="34" charset="0"/>
                        </a:rPr>
                        <a:t>Уточнение налогообложения доходов</a:t>
                      </a:r>
                      <a:endParaRPr lang="ru-RU" sz="2400" b="1" i="1" cap="small" dirty="0" smtClean="0">
                        <a:solidFill>
                          <a:schemeClr val="tx1"/>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tr>
              <a:tr h="744311">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400" b="1" kern="1200" cap="small" baseline="0" dirty="0" smtClean="0">
                          <a:solidFill>
                            <a:srgbClr val="002060"/>
                          </a:solidFill>
                          <a:latin typeface="Arial" pitchFamily="34" charset="0"/>
                          <a:ea typeface="Tahoma" panose="020B0604030504040204" pitchFamily="34" charset="0"/>
                          <a:cs typeface="Arial" pitchFamily="34" charset="0"/>
                        </a:rPr>
                        <a:t>VI</a:t>
                      </a:r>
                      <a:endParaRPr lang="ru-RU" sz="2400" b="1" kern="1200" cap="small" baseline="0" dirty="0" smtClean="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bg1"/>
                      </a:solidFill>
                      <a:prstDash val="sysDashDot"/>
                      <a:round/>
                      <a:headEnd type="none" w="med" len="med"/>
                      <a:tailEnd type="none" w="med" len="med"/>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7537" rtl="0" eaLnBrk="1" fontAlgn="auto" latinLnBrk="0" hangingPunct="1">
                        <a:lnSpc>
                          <a:spcPts val="1800"/>
                        </a:lnSpc>
                        <a:spcBef>
                          <a:spcPts val="0"/>
                        </a:spcBef>
                        <a:spcAft>
                          <a:spcPts val="0"/>
                        </a:spcAft>
                        <a:buClrTx/>
                        <a:buSzTx/>
                        <a:buFontTx/>
                        <a:buNone/>
                        <a:tabLst/>
                        <a:defRPr/>
                      </a:pPr>
                      <a:r>
                        <a:rPr lang="ru-RU" sz="2400" b="1" cap="small" dirty="0" smtClean="0">
                          <a:solidFill>
                            <a:srgbClr val="002060"/>
                          </a:solidFill>
                          <a:latin typeface="Arial" pitchFamily="34" charset="0"/>
                          <a:ea typeface="Tahoma" panose="020B0604030504040204" pitchFamily="34" charset="0"/>
                          <a:cs typeface="Arial" pitchFamily="34" charset="0"/>
                        </a:rPr>
                        <a:t>Уточнение налогообложения в недропользовании</a:t>
                      </a:r>
                      <a:endParaRPr lang="ru-RU" sz="2400" b="1" i="1" cap="small" dirty="0" smtClean="0">
                        <a:solidFill>
                          <a:schemeClr val="tx1"/>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744311">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400" b="1" kern="1200" cap="small" baseline="0" dirty="0" smtClean="0">
                          <a:solidFill>
                            <a:srgbClr val="002060"/>
                          </a:solidFill>
                          <a:latin typeface="Arial" pitchFamily="34" charset="0"/>
                          <a:ea typeface="Tahoma" panose="020B0604030504040204" pitchFamily="34" charset="0"/>
                          <a:cs typeface="Arial" pitchFamily="34" charset="0"/>
                        </a:rPr>
                        <a:t>VII</a:t>
                      </a:r>
                      <a:endParaRPr lang="ru-RU" sz="2400" b="1" kern="1200" cap="small" baseline="0" dirty="0" smtClean="0">
                        <a:solidFill>
                          <a:srgbClr val="002060"/>
                        </a:solidFill>
                        <a:latin typeface="Arial" pitchFamily="34" charset="0"/>
                        <a:ea typeface="Tahoma" panose="020B0604030504040204" pitchFamily="34" charset="0"/>
                        <a:cs typeface="Arial" pitchFamily="34" charset="0"/>
                      </a:endParaRPr>
                    </a:p>
                  </a:txBody>
                  <a:tcPr marL="91454" marR="91454" marT="45701" marB="45701" anchor="ctr">
                    <a:lnL w="12700" cmpd="sng">
                      <a:noFill/>
                    </a:lnL>
                    <a:lnR w="12700" cmpd="sng">
                      <a:noFill/>
                    </a:lnR>
                    <a:lnT w="12700" cap="flat" cmpd="sng" algn="ctr">
                      <a:solidFill>
                        <a:schemeClr val="bg1"/>
                      </a:solidFill>
                      <a:prstDash val="sysDashDot"/>
                      <a:round/>
                      <a:headEnd type="none" w="med" len="med"/>
                      <a:tailEnd type="none" w="med" len="med"/>
                    </a:lnT>
                    <a:lnB w="12700" cap="flat" cmpd="sng" algn="ctr">
                      <a:solidFill>
                        <a:schemeClr val="bg1"/>
                      </a:solidFill>
                      <a:prstDash val="sysDash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687537" rtl="0" eaLnBrk="1" fontAlgn="auto" latinLnBrk="0" hangingPunct="1">
                        <a:lnSpc>
                          <a:spcPts val="1800"/>
                        </a:lnSpc>
                        <a:spcBef>
                          <a:spcPts val="0"/>
                        </a:spcBef>
                        <a:spcAft>
                          <a:spcPts val="0"/>
                        </a:spcAft>
                        <a:buClrTx/>
                        <a:buSzTx/>
                        <a:buFontTx/>
                        <a:buNone/>
                        <a:tabLst/>
                        <a:defRPr/>
                      </a:pPr>
                      <a:r>
                        <a:rPr lang="ru-RU" sz="2400" b="1" i="0" kern="1200" cap="small" baseline="0" dirty="0" smtClean="0">
                          <a:solidFill>
                            <a:srgbClr val="002060"/>
                          </a:solidFill>
                          <a:latin typeface="Arial" pitchFamily="34" charset="0"/>
                          <a:ea typeface="Tahoma" panose="020B0604030504040204" pitchFamily="34" charset="0"/>
                          <a:cs typeface="Arial" pitchFamily="34" charset="0"/>
                        </a:rPr>
                        <a:t>Налоговое администрирование</a:t>
                      </a:r>
                    </a:p>
                  </a:txBody>
                  <a:tcPr marL="91454" marR="91454" marT="45701" marB="45701" anchor="ctr">
                    <a:lnL w="12700" cmpd="sng">
                      <a:noFill/>
                    </a:lnL>
                    <a:lnR w="12700" cmpd="sng">
                      <a:noFill/>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683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3E3255C2-E407-44A9-9269-50B2E17E266F}" type="slidenum">
              <a:rPr lang="ru-RU" altLang="ru-RU">
                <a:solidFill>
                  <a:srgbClr val="898989"/>
                </a:solidFill>
              </a:rPr>
              <a:pPr/>
              <a:t>7</a:t>
            </a:fld>
            <a:endParaRPr lang="ru-RU" altLang="ru-RU">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4935" fontAlgn="auto">
              <a:spcBef>
                <a:spcPts val="0"/>
              </a:spcBef>
              <a:spcAft>
                <a:spcPts val="0"/>
              </a:spcAft>
              <a:buClr>
                <a:srgbClr val="0070CE"/>
              </a:buClr>
              <a:buSzPct val="100000"/>
              <a:defRPr/>
            </a:pPr>
            <a:r>
              <a:rPr lang="en-US" altLang="ru-RU" sz="2800" b="1" cap="small" dirty="0">
                <a:solidFill>
                  <a:srgbClr val="002060"/>
                </a:solidFill>
                <a:latin typeface="Arial" pitchFamily="34" charset="0"/>
                <a:ea typeface="Tahoma" panose="020B0604030504040204" pitchFamily="34" charset="0"/>
                <a:cs typeface="Arial" pitchFamily="34" charset="0"/>
              </a:rPr>
              <a:t>I</a:t>
            </a:r>
            <a:r>
              <a:rPr lang="ru-RU" altLang="ru-RU" sz="2800" b="1" cap="small" dirty="0">
                <a:solidFill>
                  <a:srgbClr val="002060"/>
                </a:solidFill>
                <a:latin typeface="Arial" pitchFamily="34" charset="0"/>
                <a:ea typeface="Tahoma" panose="020B0604030504040204" pitchFamily="34" charset="0"/>
                <a:cs typeface="Arial" pitchFamily="34" charset="0"/>
              </a:rPr>
              <a:t>.</a:t>
            </a:r>
            <a:r>
              <a:rPr lang="ru-RU" sz="2800" b="1" cap="small" dirty="0">
                <a:solidFill>
                  <a:srgbClr val="002060"/>
                </a:solidFill>
                <a:latin typeface="Arial" pitchFamily="34" charset="0"/>
                <a:ea typeface="Tahoma" panose="020B0604030504040204" pitchFamily="34" charset="0"/>
                <a:cs typeface="Arial" pitchFamily="34" charset="0"/>
              </a:rPr>
              <a:t> Упрощение уплаты налогов физическими </a:t>
            </a:r>
            <a:r>
              <a:rPr lang="ru-RU" sz="2800" b="1" cap="small" dirty="0" smtClean="0">
                <a:solidFill>
                  <a:srgbClr val="002060"/>
                </a:solidFill>
                <a:latin typeface="Arial" pitchFamily="34" charset="0"/>
                <a:ea typeface="Tahoma" panose="020B0604030504040204" pitchFamily="34" charset="0"/>
                <a:cs typeface="Arial" pitchFamily="34" charset="0"/>
              </a:rPr>
              <a:t>лицами (1/2)</a:t>
            </a:r>
            <a:endParaRPr lang="ru-RU" sz="2800" b="1" cap="small" dirty="0">
              <a:solidFill>
                <a:srgbClr val="002060"/>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6" name="Таблица 5"/>
          <p:cNvGraphicFramePr>
            <a:graphicFrameLocks noGrp="1"/>
          </p:cNvGraphicFramePr>
          <p:nvPr>
            <p:extLst>
              <p:ext uri="{D42A27DB-BD31-4B8C-83A1-F6EECF244321}">
                <p14:modId xmlns:p14="http://schemas.microsoft.com/office/powerpoint/2010/main" val="931895176"/>
              </p:ext>
            </p:extLst>
          </p:nvPr>
        </p:nvGraphicFramePr>
        <p:xfrm>
          <a:off x="228600" y="1718212"/>
          <a:ext cx="11877675" cy="1866899"/>
        </p:xfrm>
        <a:graphic>
          <a:graphicData uri="http://schemas.openxmlformats.org/drawingml/2006/table">
            <a:tbl>
              <a:tblPr>
                <a:tableStyleId>{616DA210-FB5B-4158-B5E0-FEB733F419BA}</a:tableStyleId>
              </a:tblPr>
              <a:tblGrid>
                <a:gridCol w="1815388"/>
                <a:gridCol w="2264009"/>
                <a:gridCol w="1485815"/>
                <a:gridCol w="1802320"/>
                <a:gridCol w="2022115"/>
                <a:gridCol w="2488028"/>
              </a:tblGrid>
              <a:tr h="283767">
                <a:tc rowSpan="2">
                  <a:txBody>
                    <a:bodyPr/>
                    <a:lstStyle/>
                    <a:p>
                      <a:pPr algn="ctr" fontAlgn="ctr"/>
                      <a:r>
                        <a:rPr lang="ru-RU" sz="1800" b="1" u="none" strike="noStrike" dirty="0" smtClean="0">
                          <a:effectLst/>
                          <a:latin typeface="Arial" panose="020B0604020202020204" pitchFamily="34" charset="0"/>
                          <a:cs typeface="Arial" panose="020B0604020202020204" pitchFamily="34" charset="0"/>
                        </a:rPr>
                        <a:t>Налоги</a:t>
                      </a:r>
                      <a:r>
                        <a:rPr lang="ru-RU" sz="1800" b="1" u="none" strike="noStrike" dirty="0">
                          <a:effectLst/>
                          <a:latin typeface="Arial" panose="020B0604020202020204" pitchFamily="34" charset="0"/>
                          <a:cs typeface="Arial" panose="020B0604020202020204" pitchFamily="34" charset="0"/>
                        </a:rPr>
                        <a:t> </a:t>
                      </a:r>
                      <a:endParaRPr lang="ru-RU" sz="1800" b="1"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rowSpan="2">
                  <a:txBody>
                    <a:bodyPr/>
                    <a:lstStyle/>
                    <a:p>
                      <a:pPr algn="ctr" fontAlgn="ctr"/>
                      <a:r>
                        <a:rPr lang="ru-RU" sz="1800" b="1" u="none" strike="noStrike" dirty="0" smtClean="0">
                          <a:effectLst/>
                          <a:latin typeface="Arial" panose="020B0604020202020204" pitchFamily="34" charset="0"/>
                          <a:cs typeface="Arial" panose="020B0604020202020204" pitchFamily="34" charset="0"/>
                        </a:rPr>
                        <a:t>Объект</a:t>
                      </a:r>
                      <a:endParaRPr lang="ru-RU" sz="1800" b="1"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rowSpan="2">
                  <a:txBody>
                    <a:bodyPr/>
                    <a:lstStyle/>
                    <a:p>
                      <a:pPr algn="ctr" fontAlgn="ctr"/>
                      <a:r>
                        <a:rPr lang="ru-RU" sz="1800" b="1" u="none" strike="noStrike" dirty="0" smtClean="0">
                          <a:effectLst/>
                          <a:latin typeface="Arial" panose="020B0604020202020204" pitchFamily="34" charset="0"/>
                          <a:cs typeface="Arial" panose="020B0604020202020204" pitchFamily="34" charset="0"/>
                        </a:rPr>
                        <a:t>База</a:t>
                      </a:r>
                      <a:endParaRPr lang="ru-RU" sz="1800" b="1"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rowSpan="2">
                  <a:txBody>
                    <a:bodyPr/>
                    <a:lstStyle/>
                    <a:p>
                      <a:pPr algn="ctr" fontAlgn="ctr"/>
                      <a:r>
                        <a:rPr lang="ru-RU" sz="1800" b="1" u="none" strike="noStrike" dirty="0" smtClean="0">
                          <a:effectLst/>
                          <a:latin typeface="Arial" panose="020B0604020202020204" pitchFamily="34" charset="0"/>
                          <a:cs typeface="Arial" panose="020B0604020202020204" pitchFamily="34" charset="0"/>
                        </a:rPr>
                        <a:t>Ставка</a:t>
                      </a:r>
                      <a:endParaRPr lang="ru-RU" sz="1800" b="1"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gridSpan="2">
                  <a:txBody>
                    <a:bodyPr/>
                    <a:lstStyle/>
                    <a:p>
                      <a:pPr algn="ctr" fontAlgn="ctr"/>
                      <a:r>
                        <a:rPr lang="ru-RU" sz="1800" b="1" i="0" u="none" strike="noStrike" dirty="0" smtClean="0">
                          <a:solidFill>
                            <a:srgbClr val="C00000"/>
                          </a:solidFill>
                          <a:effectLst/>
                          <a:latin typeface="Arial" panose="020B0604020202020204" pitchFamily="34" charset="0"/>
                          <a:cs typeface="Arial" panose="020B0604020202020204" pitchFamily="34" charset="0"/>
                        </a:rPr>
                        <a:t>Уплата</a:t>
                      </a:r>
                      <a:endParaRPr lang="ru-RU" sz="1800" b="1" i="0" u="none" strike="noStrike" dirty="0">
                        <a:solidFill>
                          <a:srgbClr val="C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hMerge="1">
                  <a:txBody>
                    <a:bodyPr/>
                    <a:lstStyle/>
                    <a:p>
                      <a:pPr algn="ctr" fontAlgn="ctr"/>
                      <a:endParaRPr lang="ru-RU" sz="1600" b="1" i="0" u="none" strike="noStrike" dirty="0">
                        <a:solidFill>
                          <a:srgbClr val="00B050"/>
                        </a:solidFill>
                        <a:effectLst/>
                        <a:latin typeface="Arial" panose="020B0604020202020204" pitchFamily="34" charset="0"/>
                        <a:cs typeface="Arial" panose="020B0604020202020204" pitchFamily="34" charset="0"/>
                      </a:endParaRPr>
                    </a:p>
                  </a:txBody>
                  <a:tcPr marL="9327" marR="9327" marT="9327" marB="0" anchor="ctr">
                    <a:solidFill>
                      <a:schemeClr val="bg1"/>
                    </a:solidFill>
                  </a:tcPr>
                </a:tc>
              </a:tr>
              <a:tr h="283767">
                <a:tc vMerge="1">
                  <a:txBody>
                    <a:bodyPr/>
                    <a:lstStyle/>
                    <a:p>
                      <a:pPr algn="ctr" fontAlgn="ctr"/>
                      <a:endParaRPr lang="ru-RU" sz="16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7" marB="0" anchor="ctr">
                    <a:solidFill>
                      <a:schemeClr val="bg1"/>
                    </a:solidFill>
                  </a:tcPr>
                </a:tc>
                <a:tc vMerge="1">
                  <a:txBody>
                    <a:bodyPr/>
                    <a:lstStyle/>
                    <a:p>
                      <a:pPr algn="ctr" fontAlgn="ctr"/>
                      <a:endParaRPr lang="ru-RU" sz="16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7" marB="0" anchor="ctr">
                    <a:solidFill>
                      <a:schemeClr val="bg1"/>
                    </a:solidFill>
                  </a:tcPr>
                </a:tc>
                <a:tc vMerge="1">
                  <a:txBody>
                    <a:bodyPr/>
                    <a:lstStyle/>
                    <a:p>
                      <a:pPr algn="ctr" fontAlgn="ctr"/>
                      <a:endParaRPr lang="ru-RU" sz="16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7" marB="0" anchor="ctr">
                    <a:solidFill>
                      <a:schemeClr val="bg1"/>
                    </a:solidFill>
                  </a:tcPr>
                </a:tc>
                <a:tc vMerge="1">
                  <a:txBody>
                    <a:bodyPr/>
                    <a:lstStyle/>
                    <a:p>
                      <a:pPr algn="ctr" fontAlgn="ctr"/>
                      <a:endParaRPr lang="ru-RU" sz="1600" b="1" i="0" u="none" strike="noStrike" dirty="0">
                        <a:solidFill>
                          <a:srgbClr val="000000"/>
                        </a:solidFill>
                        <a:effectLst/>
                        <a:latin typeface="Arial" panose="020B0604020202020204" pitchFamily="34" charset="0"/>
                        <a:cs typeface="Arial" panose="020B0604020202020204" pitchFamily="34" charset="0"/>
                      </a:endParaRPr>
                    </a:p>
                  </a:txBody>
                  <a:tcPr marL="9327" marR="9327" marT="9327" marB="0" anchor="c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800" b="1" i="0" u="none" strike="noStrike" dirty="0" smtClean="0">
                          <a:solidFill>
                            <a:srgbClr val="C00000"/>
                          </a:solidFill>
                          <a:effectLst/>
                          <a:latin typeface="Arial" panose="020B0604020202020204" pitchFamily="34" charset="0"/>
                          <a:cs typeface="Arial" panose="020B0604020202020204" pitchFamily="34" charset="0"/>
                        </a:rPr>
                        <a:t>сейчас</a:t>
                      </a:r>
                    </a:p>
                  </a:txBody>
                  <a:tcPr marL="9326" marR="9326" marT="9331" marB="0" anchor="ctr">
                    <a:solidFill>
                      <a:schemeClr val="bg1"/>
                    </a:solidFill>
                  </a:tcPr>
                </a:tc>
                <a:tc>
                  <a:txBody>
                    <a:bodyPr/>
                    <a:lstStyle/>
                    <a:p>
                      <a:pPr algn="ctr" fontAlgn="ctr"/>
                      <a:r>
                        <a:rPr lang="ru-RU" sz="1800" b="1" i="0" u="none" strike="noStrike" dirty="0" smtClean="0">
                          <a:solidFill>
                            <a:srgbClr val="00B050"/>
                          </a:solidFill>
                          <a:effectLst/>
                          <a:latin typeface="Arial" panose="020B0604020202020204" pitchFamily="34" charset="0"/>
                          <a:cs typeface="Arial" panose="020B0604020202020204" pitchFamily="34" charset="0"/>
                        </a:rPr>
                        <a:t>предлагается</a:t>
                      </a:r>
                      <a:endParaRPr lang="ru-RU" sz="1800" b="1" i="0" u="none" strike="noStrike" dirty="0">
                        <a:solidFill>
                          <a:srgbClr val="00B05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r>
              <a:tr h="741161">
                <a:tc>
                  <a:txBody>
                    <a:bodyPr/>
                    <a:lstStyle/>
                    <a:p>
                      <a:pPr algn="ctr" fontAlgn="ctr"/>
                      <a:r>
                        <a:rPr lang="ru-RU" sz="1800" b="1" i="0" u="none" strike="noStrike" dirty="0" smtClean="0">
                          <a:solidFill>
                            <a:srgbClr val="000000"/>
                          </a:solidFill>
                          <a:effectLst/>
                          <a:latin typeface="Arial" panose="020B0604020202020204" pitchFamily="34" charset="0"/>
                          <a:cs typeface="Arial" panose="020B0604020202020204" pitchFamily="34" charset="0"/>
                        </a:rPr>
                        <a:t>Налог на имущество ФЛ</a:t>
                      </a:r>
                      <a:endParaRPr lang="ru-RU" sz="1800" b="1"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0" i="0" u="none" strike="noStrike" dirty="0" smtClean="0">
                          <a:solidFill>
                            <a:srgbClr val="000000"/>
                          </a:solidFill>
                          <a:effectLst/>
                          <a:latin typeface="Arial" panose="020B0604020202020204" pitchFamily="34" charset="0"/>
                          <a:cs typeface="Arial" panose="020B0604020202020204" pitchFamily="34" charset="0"/>
                        </a:rPr>
                        <a:t>Жилища, здания, дачные постройки и т.д. (недвижимость) </a:t>
                      </a:r>
                      <a:endParaRPr lang="ru-RU" sz="1600" b="0"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algn="ctr" fontAlgn="ctr"/>
                      <a:r>
                        <a:rPr lang="ru-RU" sz="1600" b="0" i="0" u="none" strike="noStrike" dirty="0" smtClean="0">
                          <a:solidFill>
                            <a:srgbClr val="000000"/>
                          </a:solidFill>
                          <a:effectLst/>
                          <a:latin typeface="Arial" panose="020B0604020202020204" pitchFamily="34" charset="0"/>
                          <a:cs typeface="Arial" panose="020B0604020202020204" pitchFamily="34" charset="0"/>
                        </a:rPr>
                        <a:t>Стоимость объектов</a:t>
                      </a:r>
                      <a:endParaRPr lang="ru-RU" sz="1600" b="0"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algn="ctr" fontAlgn="ctr"/>
                      <a:r>
                        <a:rPr lang="ru-RU" sz="1600" b="0" i="0" u="none" strike="noStrike" dirty="0" smtClean="0">
                          <a:solidFill>
                            <a:srgbClr val="000000"/>
                          </a:solidFill>
                          <a:effectLst/>
                          <a:latin typeface="Arial" panose="020B0604020202020204" pitchFamily="34" charset="0"/>
                          <a:cs typeface="Arial" panose="020B0604020202020204" pitchFamily="34" charset="0"/>
                        </a:rPr>
                        <a:t> % от стоимости</a:t>
                      </a:r>
                      <a:endParaRPr lang="ru-RU" sz="1600" b="0"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algn="ctr" fontAlgn="ctr"/>
                      <a:r>
                        <a:rPr lang="ru-RU" sz="1600" b="1" i="0" u="none" strike="noStrike" dirty="0" smtClean="0">
                          <a:solidFill>
                            <a:srgbClr val="C00000"/>
                          </a:solidFill>
                          <a:effectLst/>
                          <a:latin typeface="Arial" panose="020B0604020202020204" pitchFamily="34" charset="0"/>
                          <a:cs typeface="Arial" panose="020B0604020202020204" pitchFamily="34" charset="0"/>
                        </a:rPr>
                        <a:t>Уплата отдельно,</a:t>
                      </a:r>
                      <a:r>
                        <a:rPr lang="ru-RU" sz="1600" b="1" i="0" u="none" strike="noStrike" baseline="0" dirty="0" smtClean="0">
                          <a:solidFill>
                            <a:srgbClr val="C00000"/>
                          </a:solidFill>
                          <a:effectLst/>
                          <a:latin typeface="Arial" panose="020B0604020202020204" pitchFamily="34" charset="0"/>
                          <a:cs typeface="Arial" panose="020B0604020202020204" pitchFamily="34" charset="0"/>
                        </a:rPr>
                        <a:t> свой КБК</a:t>
                      </a:r>
                      <a:endParaRPr lang="ru-RU" sz="1600" b="1" i="0" u="none" strike="noStrike" dirty="0">
                        <a:solidFill>
                          <a:srgbClr val="C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rowSpan="2">
                  <a:txBody>
                    <a:bodyPr/>
                    <a:lstStyle/>
                    <a:p>
                      <a:pPr algn="ctr" fontAlgn="ctr"/>
                      <a:r>
                        <a:rPr lang="ru-RU" sz="1800" b="1" i="0" u="none" strike="noStrike" dirty="0" smtClean="0">
                          <a:solidFill>
                            <a:srgbClr val="00B050"/>
                          </a:solidFill>
                          <a:effectLst/>
                          <a:latin typeface="Arial" panose="020B0604020202020204" pitchFamily="34" charset="0"/>
                          <a:cs typeface="Arial" panose="020B0604020202020204" pitchFamily="34" charset="0"/>
                        </a:rPr>
                        <a:t>Один платеж, один КБК - </a:t>
                      </a:r>
                      <a:r>
                        <a:rPr lang="ru-RU" sz="1800" b="1" i="0" u="sng" strike="noStrike" dirty="0" smtClean="0">
                          <a:solidFill>
                            <a:srgbClr val="00B050"/>
                          </a:solidFill>
                          <a:effectLst/>
                          <a:latin typeface="Arial" panose="020B0604020202020204" pitchFamily="34" charset="0"/>
                          <a:cs typeface="Arial" panose="020B0604020202020204" pitchFamily="34" charset="0"/>
                        </a:rPr>
                        <a:t>сокращение</a:t>
                      </a:r>
                      <a:r>
                        <a:rPr lang="ru-RU" sz="1800" b="1" i="0" u="sng" strike="noStrike" baseline="0" dirty="0" smtClean="0">
                          <a:solidFill>
                            <a:srgbClr val="00B050"/>
                          </a:solidFill>
                          <a:effectLst/>
                          <a:latin typeface="Arial" panose="020B0604020202020204" pitchFamily="34" charset="0"/>
                          <a:cs typeface="Arial" panose="020B0604020202020204" pitchFamily="34" charset="0"/>
                        </a:rPr>
                        <a:t> затрат на банковские комиссии</a:t>
                      </a:r>
                      <a:endParaRPr lang="ru-RU" sz="1800" b="1" i="0" u="sng" strike="noStrike" dirty="0">
                        <a:solidFill>
                          <a:srgbClr val="00B05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r>
              <a:tr h="558204">
                <a:tc>
                  <a:txBody>
                    <a:bodyPr/>
                    <a:lstStyle/>
                    <a:p>
                      <a:pPr algn="ctr" fontAlgn="ctr"/>
                      <a:r>
                        <a:rPr lang="ru-RU" sz="1800" b="1" u="none" strike="noStrike" dirty="0" smtClean="0">
                          <a:effectLst/>
                          <a:latin typeface="Arial" panose="020B0604020202020204" pitchFamily="34" charset="0"/>
                          <a:cs typeface="Arial" panose="020B0604020202020204" pitchFamily="34" charset="0"/>
                        </a:rPr>
                        <a:t>Земельный налог ФЛ</a:t>
                      </a:r>
                      <a:endParaRPr lang="ru-RU" sz="1800" b="1"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algn="ctr" fontAlgn="ctr"/>
                      <a:r>
                        <a:rPr lang="ru-RU" sz="1600" b="0" i="0" u="none" strike="noStrike" dirty="0" smtClean="0">
                          <a:solidFill>
                            <a:srgbClr val="000000"/>
                          </a:solidFill>
                          <a:effectLst/>
                          <a:latin typeface="Arial" panose="020B0604020202020204" pitchFamily="34" charset="0"/>
                          <a:cs typeface="Arial" panose="020B0604020202020204" pitchFamily="34" charset="0"/>
                        </a:rPr>
                        <a:t>Земельный участок (недвижимость)</a:t>
                      </a:r>
                      <a:endParaRPr lang="ru-RU" sz="1600" b="0"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algn="ctr" fontAlgn="ctr"/>
                      <a:r>
                        <a:rPr lang="ru-RU" sz="1600" b="0" i="0" u="none" strike="noStrike" dirty="0" smtClean="0">
                          <a:solidFill>
                            <a:srgbClr val="000000"/>
                          </a:solidFill>
                          <a:effectLst/>
                          <a:latin typeface="Arial" panose="020B0604020202020204" pitchFamily="34" charset="0"/>
                          <a:cs typeface="Arial" panose="020B0604020202020204" pitchFamily="34" charset="0"/>
                        </a:rPr>
                        <a:t>Площадь земли</a:t>
                      </a:r>
                      <a:endParaRPr lang="ru-RU" sz="1600" b="0"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algn="ctr" fontAlgn="ctr"/>
                      <a:r>
                        <a:rPr lang="ru-RU" sz="1600" b="0" i="0" u="none" strike="noStrike" dirty="0" smtClean="0">
                          <a:solidFill>
                            <a:srgbClr val="000000"/>
                          </a:solidFill>
                          <a:effectLst/>
                          <a:latin typeface="Arial" panose="020B0604020202020204" pitchFamily="34" charset="0"/>
                          <a:cs typeface="Arial" panose="020B0604020202020204" pitchFamily="34" charset="0"/>
                        </a:rPr>
                        <a:t>фиксированные</a:t>
                      </a:r>
                      <a:endParaRPr lang="ru-RU" sz="1600" b="0" i="0" u="none" strike="noStrike" dirty="0">
                        <a:solidFill>
                          <a:srgbClr val="0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dirty="0" smtClean="0">
                          <a:solidFill>
                            <a:srgbClr val="C00000"/>
                          </a:solidFill>
                          <a:effectLst/>
                          <a:latin typeface="Arial" panose="020B0604020202020204" pitchFamily="34" charset="0"/>
                          <a:cs typeface="Arial" panose="020B0604020202020204" pitchFamily="34" charset="0"/>
                        </a:rPr>
                        <a:t>Уплата отдельно,</a:t>
                      </a:r>
                      <a:r>
                        <a:rPr lang="ru-RU" sz="1600" b="1" i="0" u="none" strike="noStrike" baseline="0" dirty="0" smtClean="0">
                          <a:solidFill>
                            <a:srgbClr val="C00000"/>
                          </a:solidFill>
                          <a:effectLst/>
                          <a:latin typeface="Arial" panose="020B0604020202020204" pitchFamily="34" charset="0"/>
                          <a:cs typeface="Arial" panose="020B0604020202020204" pitchFamily="34" charset="0"/>
                        </a:rPr>
                        <a:t> свой КБК</a:t>
                      </a:r>
                      <a:endParaRPr lang="ru-RU" sz="1600" b="1" i="0" u="none" strike="noStrike" dirty="0" smtClean="0">
                        <a:solidFill>
                          <a:srgbClr val="C00000"/>
                        </a:solidFill>
                        <a:effectLst/>
                        <a:latin typeface="Arial" panose="020B0604020202020204" pitchFamily="34" charset="0"/>
                        <a:cs typeface="Arial" panose="020B0604020202020204" pitchFamily="34" charset="0"/>
                      </a:endParaRPr>
                    </a:p>
                  </a:txBody>
                  <a:tcPr marL="9326" marR="9326" marT="9331" marB="0" anchor="ctr">
                    <a:solidFill>
                      <a:schemeClr val="bg1"/>
                    </a:solidFill>
                  </a:tcPr>
                </a:tc>
                <a:tc vMerge="1">
                  <a:txBody>
                    <a:bodyPr/>
                    <a:lstStyle/>
                    <a:p>
                      <a:pPr algn="ctr" fontAlgn="ctr"/>
                      <a:endParaRPr lang="ru-RU" sz="1100" b="0" i="0" u="none" strike="noStrike" dirty="0">
                        <a:solidFill>
                          <a:srgbClr val="000000"/>
                        </a:solidFill>
                        <a:effectLst/>
                        <a:latin typeface="Arial" panose="020B0604020202020204" pitchFamily="34" charset="0"/>
                        <a:cs typeface="Arial" panose="020B0604020202020204" pitchFamily="34" charset="0"/>
                      </a:endParaRPr>
                    </a:p>
                  </a:txBody>
                  <a:tcPr marL="9327" marR="9327" marT="9327" marB="0" anchor="ctr"/>
                </a:tc>
              </a:tr>
            </a:tbl>
          </a:graphicData>
        </a:graphic>
      </p:graphicFrame>
      <p:sp>
        <p:nvSpPr>
          <p:cNvPr id="4132" name="Прямоугольник 1"/>
          <p:cNvSpPr>
            <a:spLocks noChangeArrowheads="1"/>
          </p:cNvSpPr>
          <p:nvPr/>
        </p:nvSpPr>
        <p:spPr bwMode="auto">
          <a:xfrm>
            <a:off x="0" y="849313"/>
            <a:ext cx="12106275" cy="630237"/>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4133" name="TextBox 2"/>
          <p:cNvSpPr txBox="1">
            <a:spLocks noChangeArrowheads="1"/>
          </p:cNvSpPr>
          <p:nvPr/>
        </p:nvSpPr>
        <p:spPr bwMode="auto">
          <a:xfrm>
            <a:off x="85725" y="849313"/>
            <a:ext cx="120205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1. Объединение налогов на имущество и землю с физических лиц без изменения элементов налога (объект обложения, налоговая база, ставки, порядок исчисления и уплаты).</a:t>
            </a:r>
          </a:p>
          <a:p>
            <a:pPr algn="just">
              <a:buClr>
                <a:schemeClr val="tx2"/>
              </a:buClr>
            </a:pPr>
            <a:endParaRPr lang="ru-RU" altLang="ru-RU" sz="100" b="1" dirty="0">
              <a:latin typeface="Arial" panose="020B0604020202020204" pitchFamily="34" charset="0"/>
            </a:endParaRPr>
          </a:p>
        </p:txBody>
      </p:sp>
      <p:sp>
        <p:nvSpPr>
          <p:cNvPr id="4134" name="Прямоугольник 1"/>
          <p:cNvSpPr>
            <a:spLocks noChangeArrowheads="1"/>
          </p:cNvSpPr>
          <p:nvPr/>
        </p:nvSpPr>
        <p:spPr bwMode="auto">
          <a:xfrm>
            <a:off x="0" y="4047763"/>
            <a:ext cx="12106275" cy="368300"/>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4135" name="TextBox 2"/>
          <p:cNvSpPr txBox="1">
            <a:spLocks noChangeArrowheads="1"/>
          </p:cNvSpPr>
          <p:nvPr/>
        </p:nvSpPr>
        <p:spPr bwMode="auto">
          <a:xfrm>
            <a:off x="85725" y="4047763"/>
            <a:ext cx="12020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2. Отмена земельного налога для собственников многоквартирных жилых домов</a:t>
            </a:r>
            <a:endParaRPr lang="ru-RU" altLang="ru-RU" sz="100" b="1" dirty="0">
              <a:latin typeface="Arial" panose="020B0604020202020204" pitchFamily="34"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465319846"/>
              </p:ext>
            </p:extLst>
          </p:nvPr>
        </p:nvGraphicFramePr>
        <p:xfrm>
          <a:off x="176213" y="4689166"/>
          <a:ext cx="11930062" cy="871538"/>
        </p:xfrm>
        <a:graphic>
          <a:graphicData uri="http://schemas.openxmlformats.org/drawingml/2006/table">
            <a:tbl>
              <a:tblPr>
                <a:tableStyleId>{616DA210-FB5B-4158-B5E0-FEB733F419BA}</a:tableStyleId>
              </a:tblPr>
              <a:tblGrid>
                <a:gridCol w="10303681"/>
                <a:gridCol w="1626381"/>
              </a:tblGrid>
              <a:tr h="29391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700" b="1" i="0" u="none" strike="noStrike" dirty="0" smtClean="0">
                          <a:solidFill>
                            <a:schemeClr val="tx1"/>
                          </a:solidFill>
                          <a:effectLst/>
                          <a:latin typeface="Arial" panose="020B0604020202020204" pitchFamily="34" charset="0"/>
                          <a:cs typeface="Arial" panose="020B0604020202020204" pitchFamily="34" charset="0"/>
                        </a:rPr>
                        <a:t>сейчас</a:t>
                      </a:r>
                    </a:p>
                  </a:txBody>
                  <a:tcPr marL="9326" marR="9326" marT="9339" marB="0" anchor="ctr">
                    <a:solidFill>
                      <a:schemeClr val="bg1"/>
                    </a:solidFill>
                  </a:tcPr>
                </a:tc>
                <a:tc>
                  <a:txBody>
                    <a:bodyPr/>
                    <a:lstStyle/>
                    <a:p>
                      <a:pPr algn="ctr" fontAlgn="ctr"/>
                      <a:r>
                        <a:rPr lang="ru-RU" sz="1700" b="1" i="0" u="none" strike="noStrike" dirty="0" smtClean="0">
                          <a:solidFill>
                            <a:srgbClr val="00B050"/>
                          </a:solidFill>
                          <a:effectLst/>
                          <a:latin typeface="Arial" panose="020B0604020202020204" pitchFamily="34" charset="0"/>
                          <a:cs typeface="Arial" panose="020B0604020202020204" pitchFamily="34" charset="0"/>
                        </a:rPr>
                        <a:t>предлагается</a:t>
                      </a:r>
                      <a:endParaRPr lang="ru-RU" sz="1700" b="1" i="0" u="none" strike="noStrike" dirty="0">
                        <a:solidFill>
                          <a:srgbClr val="00B050"/>
                        </a:solidFill>
                        <a:effectLst/>
                        <a:latin typeface="Arial" panose="020B0604020202020204" pitchFamily="34" charset="0"/>
                        <a:cs typeface="Arial" panose="020B0604020202020204" pitchFamily="34" charset="0"/>
                      </a:endParaRPr>
                    </a:p>
                  </a:txBody>
                  <a:tcPr marL="9326" marR="9326" marT="9339" marB="0" anchor="ctr">
                    <a:solidFill>
                      <a:schemeClr val="bg1"/>
                    </a:solidFill>
                  </a:tcPr>
                </a:tc>
              </a:tr>
              <a:tr h="57762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700" b="1" i="0" u="none" strike="noStrike" dirty="0" smtClean="0">
                          <a:solidFill>
                            <a:schemeClr val="tx1"/>
                          </a:solidFill>
                          <a:effectLst/>
                          <a:latin typeface="Arial" panose="020B0604020202020204" pitchFamily="34" charset="0"/>
                          <a:cs typeface="Arial" panose="020B0604020202020204" pitchFamily="34" charset="0"/>
                        </a:rPr>
                        <a:t>Трудозатраты сотрудников налоговых органов на исчисление налога + затраты</a:t>
                      </a:r>
                      <a:r>
                        <a:rPr lang="ru-RU" sz="1700" b="1" i="0" u="none" strike="noStrike" baseline="0" dirty="0" smtClean="0">
                          <a:solidFill>
                            <a:schemeClr val="tx1"/>
                          </a:solidFill>
                          <a:effectLst/>
                          <a:latin typeface="Arial" panose="020B0604020202020204" pitchFamily="34" charset="0"/>
                          <a:cs typeface="Arial" panose="020B0604020202020204" pitchFamily="34" charset="0"/>
                        </a:rPr>
                        <a:t> налогоплательщиков на банковскую комиссию = </a:t>
                      </a:r>
                      <a:r>
                        <a:rPr lang="ru-RU" sz="1700" b="1" i="0" u="none" strike="noStrike" baseline="0" dirty="0" smtClean="0">
                          <a:solidFill>
                            <a:srgbClr val="C00000"/>
                          </a:solidFill>
                          <a:effectLst/>
                          <a:latin typeface="Arial" panose="020B0604020202020204" pitchFamily="34" charset="0"/>
                          <a:cs typeface="Arial" panose="020B0604020202020204" pitchFamily="34" charset="0"/>
                        </a:rPr>
                        <a:t>6-8 тенге налога в бюджет →</a:t>
                      </a:r>
                      <a:r>
                        <a:rPr lang="ru-RU" sz="1700" b="1" i="0" u="sng" strike="noStrike" baseline="0" dirty="0" smtClean="0">
                          <a:solidFill>
                            <a:srgbClr val="C00000"/>
                          </a:solidFill>
                          <a:effectLst/>
                          <a:latin typeface="Arial" panose="020B0604020202020204" pitchFamily="34" charset="0"/>
                          <a:cs typeface="Arial" panose="020B0604020202020204" pitchFamily="34" charset="0"/>
                        </a:rPr>
                        <a:t> неэффективно</a:t>
                      </a:r>
                      <a:endParaRPr lang="ru-RU" sz="1700" b="1" i="0" u="sng" strike="noStrike" dirty="0" smtClean="0">
                        <a:solidFill>
                          <a:srgbClr val="C00000"/>
                        </a:solidFill>
                        <a:effectLst/>
                        <a:latin typeface="Arial" panose="020B0604020202020204" pitchFamily="34" charset="0"/>
                        <a:cs typeface="Arial" panose="020B0604020202020204" pitchFamily="34" charset="0"/>
                      </a:endParaRPr>
                    </a:p>
                  </a:txBody>
                  <a:tcPr marL="9326" marR="9326" marT="9339" marB="0" anchor="ctr">
                    <a:solidFill>
                      <a:schemeClr val="bg1"/>
                    </a:solidFill>
                  </a:tcPr>
                </a:tc>
                <a:tc>
                  <a:txBody>
                    <a:bodyPr/>
                    <a:lstStyle/>
                    <a:p>
                      <a:pPr algn="ctr" fontAlgn="ctr"/>
                      <a:r>
                        <a:rPr lang="ru-RU" sz="1700" b="1" i="0" u="none" strike="noStrike" kern="1200" baseline="0" dirty="0" smtClean="0">
                          <a:solidFill>
                            <a:srgbClr val="00B050"/>
                          </a:solidFill>
                          <a:effectLst/>
                          <a:latin typeface="Arial" panose="020B0604020202020204" pitchFamily="34" charset="0"/>
                          <a:ea typeface="+mn-ea"/>
                          <a:cs typeface="Arial" panose="020B0604020202020204" pitchFamily="34" charset="0"/>
                        </a:rPr>
                        <a:t>исключить</a:t>
                      </a:r>
                      <a:endParaRPr lang="ru-RU" sz="1700" b="1" i="0" u="none" strike="noStrike" kern="1200" baseline="0" dirty="0">
                        <a:solidFill>
                          <a:srgbClr val="00B050"/>
                        </a:solidFill>
                        <a:effectLst/>
                        <a:latin typeface="Arial" panose="020B0604020202020204" pitchFamily="34" charset="0"/>
                        <a:ea typeface="+mn-ea"/>
                        <a:cs typeface="Arial" panose="020B0604020202020204" pitchFamily="34" charset="0"/>
                      </a:endParaRPr>
                    </a:p>
                  </a:txBody>
                  <a:tcPr marL="9326" marR="9326" marT="9339" marB="0" anchor="ctr">
                    <a:solidFill>
                      <a:schemeClr val="bg1"/>
                    </a:solidFill>
                  </a:tcPr>
                </a:tc>
              </a:tr>
            </a:tbl>
          </a:graphicData>
        </a:graphic>
      </p:graphicFrame>
    </p:spTree>
    <p:extLst>
      <p:ext uri="{BB962C8B-B14F-4D97-AF65-F5344CB8AC3E}">
        <p14:creationId xmlns:p14="http://schemas.microsoft.com/office/powerpoint/2010/main" val="2935041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9448800" y="6469063"/>
            <a:ext cx="2743200" cy="365125"/>
          </a:xfrm>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CF3D546-34EA-456F-98CA-0C90FC384679}" type="slidenum">
              <a:rPr lang="ru-RU" altLang="ru-RU">
                <a:solidFill>
                  <a:srgbClr val="898989"/>
                </a:solidFill>
              </a:rPr>
              <a:pPr/>
              <a:t>8</a:t>
            </a:fld>
            <a:endParaRPr lang="ru-RU" altLang="ru-RU" dirty="0">
              <a:solidFill>
                <a:srgbClr val="898989"/>
              </a:solidFill>
            </a:endParaRPr>
          </a:p>
        </p:txBody>
      </p:sp>
      <p:sp>
        <p:nvSpPr>
          <p:cNvPr id="12" name="Прямоугольник 11"/>
          <p:cNvSpPr/>
          <p:nvPr/>
        </p:nvSpPr>
        <p:spPr>
          <a:xfrm>
            <a:off x="0" y="0"/>
            <a:ext cx="12245975" cy="739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684935" fontAlgn="auto">
              <a:spcBef>
                <a:spcPts val="0"/>
              </a:spcBef>
              <a:spcAft>
                <a:spcPts val="0"/>
              </a:spcAft>
              <a:buClr>
                <a:srgbClr val="0070CE"/>
              </a:buClr>
              <a:buSzPct val="100000"/>
              <a:defRPr/>
            </a:pPr>
            <a:r>
              <a:rPr lang="en-US" altLang="ru-RU" sz="2800" b="1" dirty="0">
                <a:solidFill>
                  <a:schemeClr val="tx2"/>
                </a:solidFill>
                <a:latin typeface="Arial" panose="020B0604020202020204" pitchFamily="34" charset="0"/>
                <a:ea typeface="Tahoma" panose="020B0604030504040204" pitchFamily="34" charset="0"/>
                <a:cs typeface="Arial" panose="020B0604020202020204" pitchFamily="34" charset="0"/>
              </a:rPr>
              <a:t>I</a:t>
            </a:r>
            <a:r>
              <a:rPr lang="ru-RU" altLang="ru-RU" sz="2800" dirty="0">
                <a:solidFill>
                  <a:schemeClr val="tx2"/>
                </a:solidFill>
                <a:latin typeface="Arial" pitchFamily="34" charset="0"/>
                <a:ea typeface="Tahoma" panose="020B0604030504040204" pitchFamily="34" charset="0"/>
                <a:cs typeface="Arial" pitchFamily="34" charset="0"/>
              </a:rPr>
              <a:t>.</a:t>
            </a:r>
            <a:r>
              <a:rPr lang="ru-RU" sz="2800" b="1" cap="small" dirty="0">
                <a:solidFill>
                  <a:schemeClr val="tx2"/>
                </a:solidFill>
                <a:latin typeface="Arial" pitchFamily="34" charset="0"/>
                <a:ea typeface="Tahoma" panose="020B0604030504040204" pitchFamily="34" charset="0"/>
                <a:cs typeface="Arial" pitchFamily="34" charset="0"/>
              </a:rPr>
              <a:t> </a:t>
            </a:r>
            <a:r>
              <a:rPr lang="ru-RU" sz="2800" b="1" cap="small" dirty="0">
                <a:solidFill>
                  <a:srgbClr val="002060"/>
                </a:solidFill>
                <a:latin typeface="Arial" pitchFamily="34" charset="0"/>
                <a:ea typeface="Tahoma" panose="020B0604030504040204" pitchFamily="34" charset="0"/>
                <a:cs typeface="Arial" pitchFamily="34" charset="0"/>
              </a:rPr>
              <a:t>Упрощение уплаты налогов физическими </a:t>
            </a:r>
            <a:r>
              <a:rPr lang="ru-RU" sz="2800" b="1" cap="small" dirty="0" smtClean="0">
                <a:solidFill>
                  <a:srgbClr val="002060"/>
                </a:solidFill>
                <a:latin typeface="Arial" pitchFamily="34" charset="0"/>
                <a:ea typeface="Tahoma" panose="020B0604030504040204" pitchFamily="34" charset="0"/>
                <a:cs typeface="Arial" pitchFamily="34" charset="0"/>
              </a:rPr>
              <a:t>лицами</a:t>
            </a:r>
            <a:r>
              <a:rPr lang="en-US" sz="2800" b="1" cap="small" dirty="0" smtClean="0">
                <a:solidFill>
                  <a:srgbClr val="002060"/>
                </a:solidFill>
                <a:latin typeface="Arial" pitchFamily="34" charset="0"/>
                <a:ea typeface="Tahoma" panose="020B0604030504040204" pitchFamily="34" charset="0"/>
                <a:cs typeface="Arial" pitchFamily="34" charset="0"/>
              </a:rPr>
              <a:t> (2/2)</a:t>
            </a:r>
            <a:endParaRPr lang="ru-RU" sz="2800" b="1" cap="small" dirty="0">
              <a:solidFill>
                <a:srgbClr val="002060"/>
              </a:solidFill>
              <a:latin typeface="Arial" pitchFamily="34" charset="0"/>
              <a:ea typeface="Tahoma" panose="020B0604030504040204" pitchFamily="34" charset="0"/>
              <a:cs typeface="Arial" pitchFamily="34" charset="0"/>
            </a:endParaRPr>
          </a:p>
        </p:txBody>
      </p:sp>
      <p:cxnSp>
        <p:nvCxnSpPr>
          <p:cNvPr id="15" name="Прямая соединительная линия 14"/>
          <p:cNvCxnSpPr/>
          <p:nvPr/>
        </p:nvCxnSpPr>
        <p:spPr>
          <a:xfrm>
            <a:off x="0" y="739775"/>
            <a:ext cx="121920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132" name="Прямоугольник 1"/>
          <p:cNvSpPr>
            <a:spLocks noChangeArrowheads="1"/>
          </p:cNvSpPr>
          <p:nvPr/>
        </p:nvSpPr>
        <p:spPr bwMode="auto">
          <a:xfrm>
            <a:off x="0" y="2964558"/>
            <a:ext cx="12106275" cy="417627"/>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4133" name="TextBox 2"/>
          <p:cNvSpPr txBox="1">
            <a:spLocks noChangeArrowheads="1"/>
          </p:cNvSpPr>
          <p:nvPr/>
        </p:nvSpPr>
        <p:spPr bwMode="auto">
          <a:xfrm>
            <a:off x="85725" y="2990279"/>
            <a:ext cx="12020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4. Освобождение от уплаты налога по транспортным средствам: </a:t>
            </a:r>
          </a:p>
        </p:txBody>
      </p:sp>
      <p:sp>
        <p:nvSpPr>
          <p:cNvPr id="4134" name="Прямоугольник 1"/>
          <p:cNvSpPr>
            <a:spLocks noChangeArrowheads="1"/>
          </p:cNvSpPr>
          <p:nvPr/>
        </p:nvSpPr>
        <p:spPr bwMode="auto">
          <a:xfrm>
            <a:off x="0" y="4345219"/>
            <a:ext cx="12106275" cy="368300"/>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4135" name="TextBox 2"/>
          <p:cNvSpPr txBox="1">
            <a:spLocks noChangeArrowheads="1"/>
          </p:cNvSpPr>
          <p:nvPr/>
        </p:nvSpPr>
        <p:spPr bwMode="auto">
          <a:xfrm>
            <a:off x="85725" y="4356235"/>
            <a:ext cx="12020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smtClean="0">
                <a:latin typeface="Arial" panose="020B0604020202020204" pitchFamily="34" charset="0"/>
              </a:rPr>
              <a:t>5. Исключение из доходов материальную выгоду от скидок</a:t>
            </a:r>
            <a:endParaRPr lang="ru-RU" altLang="ru-RU" sz="100" b="1" dirty="0">
              <a:latin typeface="Arial" panose="020B0604020202020204" pitchFamily="34" charset="0"/>
            </a:endParaRPr>
          </a:p>
        </p:txBody>
      </p:sp>
      <p:sp>
        <p:nvSpPr>
          <p:cNvPr id="16" name="Прямоугольник 26"/>
          <p:cNvSpPr>
            <a:spLocks noChangeArrowheads="1"/>
          </p:cNvSpPr>
          <p:nvPr/>
        </p:nvSpPr>
        <p:spPr bwMode="auto">
          <a:xfrm>
            <a:off x="0" y="4774075"/>
            <a:ext cx="12095163"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dirty="0" smtClean="0">
                <a:latin typeface="Arial" panose="020B0604020202020204" pitchFamily="34" charset="0"/>
              </a:rPr>
              <a:t>Предлагается не рассматривать в качестве дохода физического лица материальную выгоду от скидок при последующих покупках (бонусы) на стоимость товаров, работ, услуг при их приобретении за счет суммы, начисленной за ранее осуществленные покупки или полученные работы, услуги.</a:t>
            </a:r>
            <a:endParaRPr lang="ru-RU" altLang="ru-RU" sz="1400" i="1" dirty="0">
              <a:latin typeface="Arial" panose="020B0604020202020204" pitchFamily="34" charset="0"/>
            </a:endParaRPr>
          </a:p>
        </p:txBody>
      </p:sp>
      <p:sp>
        <p:nvSpPr>
          <p:cNvPr id="17" name="Прямоугольник 26"/>
          <p:cNvSpPr>
            <a:spLocks noChangeArrowheads="1"/>
          </p:cNvSpPr>
          <p:nvPr/>
        </p:nvSpPr>
        <p:spPr bwMode="auto">
          <a:xfrm>
            <a:off x="-1" y="3426253"/>
            <a:ext cx="120951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271463">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r>
              <a:rPr lang="ru-RU" altLang="ru-RU" sz="1400" i="1" dirty="0" smtClean="0">
                <a:latin typeface="Arial" panose="020B0604020202020204" pitchFamily="34" charset="0"/>
              </a:rPr>
              <a:t>- изъятые органами исполнительного производства в рамках исполнения судебных актов;</a:t>
            </a:r>
          </a:p>
          <a:p>
            <a:pPr algn="just"/>
            <a:r>
              <a:rPr lang="ru-RU" altLang="ru-RU" sz="1400" i="1" dirty="0" smtClean="0">
                <a:latin typeface="Arial" panose="020B0604020202020204" pitchFamily="34" charset="0"/>
              </a:rPr>
              <a:t>- физически уничтоженные.</a:t>
            </a:r>
          </a:p>
        </p:txBody>
      </p:sp>
      <p:sp>
        <p:nvSpPr>
          <p:cNvPr id="18" name="Прямоугольник 1"/>
          <p:cNvSpPr>
            <a:spLocks noChangeArrowheads="1"/>
          </p:cNvSpPr>
          <p:nvPr/>
        </p:nvSpPr>
        <p:spPr bwMode="auto">
          <a:xfrm>
            <a:off x="0" y="925621"/>
            <a:ext cx="12106275" cy="369887"/>
          </a:xfrm>
          <a:prstGeom prst="rect">
            <a:avLst/>
          </a:prstGeom>
          <a:pattFill prst="dkUpDiag">
            <a:fgClr>
              <a:srgbClr val="D5F2FC"/>
            </a:fgClr>
            <a:bgClr>
              <a:srgbClr val="FFFFFF"/>
            </a:bgClr>
          </a:pattFill>
          <a:ln>
            <a:noFill/>
          </a:ln>
          <a:extLst>
            <a:ext uri="{91240B29-F687-4F45-9708-019B960494DF}">
              <a14:hiddenLine xmlns:a14="http://schemas.microsoft.com/office/drawing/2010/main" w="12700">
                <a:solidFill>
                  <a:srgbClr val="000000"/>
                </a:solidFill>
                <a:miter lim="800000"/>
                <a:headEnd/>
                <a:tailEnd/>
              </a14:hiddenLine>
            </a:ext>
          </a:extLst>
        </p:spPr>
        <p:txBody>
          <a:bodyPr lIns="36000" tIns="72009" rIns="36000" bIns="72009"/>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Clr>
                <a:srgbClr val="000000"/>
              </a:buClr>
              <a:buFont typeface="Arial" panose="020B0604020202020204" pitchFamily="34" charset="0"/>
              <a:buNone/>
            </a:pPr>
            <a:endParaRPr lang="ru-RU" altLang="ru-RU" b="1">
              <a:latin typeface="Arial" panose="020B0604020202020204" pitchFamily="34" charset="0"/>
              <a:sym typeface="Arial Narrow" panose="020B0606020202030204" pitchFamily="34" charset="0"/>
            </a:endParaRPr>
          </a:p>
        </p:txBody>
      </p:sp>
      <p:sp>
        <p:nvSpPr>
          <p:cNvPr id="19" name="TextBox 2"/>
          <p:cNvSpPr txBox="1">
            <a:spLocks noChangeArrowheads="1"/>
          </p:cNvSpPr>
          <p:nvPr/>
        </p:nvSpPr>
        <p:spPr bwMode="auto">
          <a:xfrm>
            <a:off x="85725" y="925621"/>
            <a:ext cx="12020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spcAft>
                <a:spcPts val="600"/>
              </a:spcAft>
            </a:pPr>
            <a:r>
              <a:rPr lang="ru-RU" altLang="ru-RU" b="1" dirty="0">
                <a:latin typeface="Arial" panose="020B0604020202020204" pitchFamily="34" charset="0"/>
              </a:rPr>
              <a:t>3. Изменение срока уплаты налога на транспортные средства</a:t>
            </a:r>
            <a:endParaRPr lang="ru-RU" altLang="ru-RU" sz="100" b="1" dirty="0">
              <a:latin typeface="Arial" panose="020B0604020202020204" pitchFamily="34" charset="0"/>
            </a:endParaRPr>
          </a:p>
        </p:txBody>
      </p:sp>
      <p:graphicFrame>
        <p:nvGraphicFramePr>
          <p:cNvPr id="20" name="Таблица 19"/>
          <p:cNvGraphicFramePr>
            <a:graphicFrameLocks noGrp="1"/>
          </p:cNvGraphicFramePr>
          <p:nvPr>
            <p:extLst>
              <p:ext uri="{D42A27DB-BD31-4B8C-83A1-F6EECF244321}">
                <p14:modId xmlns:p14="http://schemas.microsoft.com/office/powerpoint/2010/main" val="2629722795"/>
              </p:ext>
            </p:extLst>
          </p:nvPr>
        </p:nvGraphicFramePr>
        <p:xfrm>
          <a:off x="176213" y="1582904"/>
          <a:ext cx="11930062" cy="841608"/>
        </p:xfrm>
        <a:graphic>
          <a:graphicData uri="http://schemas.openxmlformats.org/drawingml/2006/table">
            <a:tbl>
              <a:tblPr>
                <a:tableStyleId>{616DA210-FB5B-4158-B5E0-FEB733F419BA}</a:tableStyleId>
              </a:tblPr>
              <a:tblGrid>
                <a:gridCol w="2045155"/>
                <a:gridCol w="2518568"/>
                <a:gridCol w="7366339"/>
              </a:tblGrid>
              <a:tr h="28356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800" b="1" i="0" u="none" strike="noStrike" dirty="0" smtClean="0">
                          <a:solidFill>
                            <a:srgbClr val="C00000"/>
                          </a:solidFill>
                          <a:effectLst/>
                          <a:latin typeface="Arial" panose="020B0604020202020204" pitchFamily="34" charset="0"/>
                          <a:cs typeface="Arial" panose="020B0604020202020204" pitchFamily="34" charset="0"/>
                        </a:rPr>
                        <a:t>сейчас</a:t>
                      </a:r>
                    </a:p>
                  </a:txBody>
                  <a:tcPr marL="9326" marR="9326" marT="9324" marB="0" anchor="ctr">
                    <a:solidFill>
                      <a:schemeClr val="bg1"/>
                    </a:solidFill>
                  </a:tcPr>
                </a:tc>
                <a:tc>
                  <a:txBody>
                    <a:bodyPr/>
                    <a:lstStyle/>
                    <a:p>
                      <a:pPr algn="ctr" fontAlgn="ctr"/>
                      <a:r>
                        <a:rPr lang="ru-RU" sz="1800" b="1" i="0" u="none" strike="noStrike" dirty="0" smtClean="0">
                          <a:solidFill>
                            <a:srgbClr val="00B050"/>
                          </a:solidFill>
                          <a:effectLst/>
                          <a:latin typeface="Arial" panose="020B0604020202020204" pitchFamily="34" charset="0"/>
                          <a:cs typeface="Arial" panose="020B0604020202020204" pitchFamily="34" charset="0"/>
                        </a:rPr>
                        <a:t>предлагается</a:t>
                      </a:r>
                      <a:endParaRPr lang="ru-RU" sz="1800" b="1" i="0" u="none" strike="noStrike" dirty="0">
                        <a:solidFill>
                          <a:srgbClr val="00B050"/>
                        </a:solidFill>
                        <a:effectLst/>
                        <a:latin typeface="Arial" panose="020B0604020202020204" pitchFamily="34" charset="0"/>
                        <a:cs typeface="Arial" panose="020B0604020202020204" pitchFamily="34" charset="0"/>
                      </a:endParaRPr>
                    </a:p>
                  </a:txBody>
                  <a:tcPr marL="9326" marR="9326" marT="9324" marB="0" anchor="ctr">
                    <a:solidFill>
                      <a:schemeClr val="bg1"/>
                    </a:solidFill>
                  </a:tcPr>
                </a:tc>
                <a:tc>
                  <a:txBody>
                    <a:bodyPr/>
                    <a:lstStyle/>
                    <a:p>
                      <a:pPr algn="ctr" fontAlgn="ctr"/>
                      <a:r>
                        <a:rPr lang="ru-RU" sz="1800" b="1" i="0" u="none" strike="noStrike" dirty="0" smtClean="0">
                          <a:solidFill>
                            <a:schemeClr val="tx1"/>
                          </a:solidFill>
                          <a:effectLst/>
                          <a:latin typeface="Arial" panose="020B0604020202020204" pitchFamily="34" charset="0"/>
                          <a:cs typeface="Arial" panose="020B0604020202020204" pitchFamily="34" charset="0"/>
                        </a:rPr>
                        <a:t>Эффект</a:t>
                      </a:r>
                      <a:endParaRPr lang="ru-RU" sz="1800" b="1" i="0" u="none" strike="noStrike" dirty="0">
                        <a:solidFill>
                          <a:srgbClr val="00B050"/>
                        </a:solidFill>
                        <a:effectLst/>
                        <a:latin typeface="Arial" panose="020B0604020202020204" pitchFamily="34" charset="0"/>
                        <a:cs typeface="Arial" panose="020B0604020202020204" pitchFamily="34" charset="0"/>
                      </a:endParaRPr>
                    </a:p>
                  </a:txBody>
                  <a:tcPr marL="9326" marR="9326" marT="9324" marB="0" anchor="ctr">
                    <a:solidFill>
                      <a:schemeClr val="bg1"/>
                    </a:solidFill>
                  </a:tcPr>
                </a:tc>
              </a:tr>
              <a:tr h="557809">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800" b="1" i="0" u="none" strike="noStrike" dirty="0" smtClean="0">
                          <a:solidFill>
                            <a:srgbClr val="C00000"/>
                          </a:solidFill>
                          <a:effectLst/>
                          <a:latin typeface="Arial" panose="020B0604020202020204" pitchFamily="34" charset="0"/>
                          <a:cs typeface="Arial" panose="020B0604020202020204" pitchFamily="34" charset="0"/>
                        </a:rPr>
                        <a:t>31</a:t>
                      </a:r>
                      <a:r>
                        <a:rPr lang="ru-RU" sz="1800" b="1" i="0" u="none" strike="noStrike" baseline="0" dirty="0" smtClean="0">
                          <a:solidFill>
                            <a:srgbClr val="C00000"/>
                          </a:solidFill>
                          <a:effectLst/>
                          <a:latin typeface="Arial" panose="020B0604020202020204" pitchFamily="34" charset="0"/>
                          <a:cs typeface="Arial" panose="020B0604020202020204" pitchFamily="34" charset="0"/>
                        </a:rPr>
                        <a:t> декабря отчетного года</a:t>
                      </a:r>
                      <a:endParaRPr lang="ru-RU" sz="1800" b="1" i="0" u="none" strike="noStrike" dirty="0" smtClean="0">
                        <a:solidFill>
                          <a:srgbClr val="C00000"/>
                        </a:solidFill>
                        <a:effectLst/>
                        <a:latin typeface="Arial" panose="020B0604020202020204" pitchFamily="34" charset="0"/>
                        <a:cs typeface="Arial" panose="020B0604020202020204" pitchFamily="34" charset="0"/>
                      </a:endParaRPr>
                    </a:p>
                  </a:txBody>
                  <a:tcPr marL="9326" marR="9326" marT="9324" marB="0" anchor="ctr">
                    <a:solidFill>
                      <a:schemeClr val="bg1"/>
                    </a:solidFill>
                  </a:tcPr>
                </a:tc>
                <a:tc>
                  <a:txBody>
                    <a:bodyPr/>
                    <a:lstStyle/>
                    <a:p>
                      <a:pPr algn="ctr" fontAlgn="ctr"/>
                      <a:r>
                        <a:rPr lang="ru-RU" sz="1800" b="1" i="0" u="none" strike="noStrike" kern="1200" dirty="0" smtClean="0">
                          <a:solidFill>
                            <a:srgbClr val="00B050"/>
                          </a:solidFill>
                          <a:effectLst/>
                          <a:latin typeface="Arial" panose="020B0604020202020204" pitchFamily="34" charset="0"/>
                          <a:ea typeface="+mn-ea"/>
                          <a:cs typeface="Arial" panose="020B0604020202020204" pitchFamily="34" charset="0"/>
                        </a:rPr>
                        <a:t>1 апреля следующего за отчетным года</a:t>
                      </a:r>
                      <a:endParaRPr lang="ru-RU" sz="1800" b="1" i="0" u="none" strike="noStrike" kern="1200" dirty="0">
                        <a:solidFill>
                          <a:srgbClr val="00B050"/>
                        </a:solidFill>
                        <a:effectLst/>
                        <a:latin typeface="Arial" panose="020B0604020202020204" pitchFamily="34" charset="0"/>
                        <a:ea typeface="+mn-ea"/>
                        <a:cs typeface="Arial" panose="020B0604020202020204" pitchFamily="34" charset="0"/>
                      </a:endParaRPr>
                    </a:p>
                  </a:txBody>
                  <a:tcPr marL="9326" marR="9326" marT="9324" marB="0" anchor="ctr">
                    <a:solidFill>
                      <a:schemeClr val="bg1"/>
                    </a:solidFill>
                  </a:tcPr>
                </a:tc>
                <a:tc>
                  <a:txBody>
                    <a:bodyPr/>
                    <a:lstStyle/>
                    <a:p>
                      <a:pPr algn="ctr" fontAlgn="ctr"/>
                      <a:r>
                        <a:rPr lang="ru-RU" sz="1700" b="1" i="0" u="none" strike="noStrike" kern="1200" baseline="0" dirty="0" smtClean="0">
                          <a:solidFill>
                            <a:schemeClr val="tx1"/>
                          </a:solidFill>
                          <a:effectLst/>
                          <a:latin typeface="Arial" panose="020B0604020202020204" pitchFamily="34" charset="0"/>
                          <a:ea typeface="+mn-ea"/>
                          <a:cs typeface="Arial" panose="020B0604020202020204" pitchFamily="34" charset="0"/>
                        </a:rPr>
                        <a:t>Своевременное освоение сельского бюджета (бюджет четвертого уровня)</a:t>
                      </a:r>
                      <a:endParaRPr lang="ru-RU" sz="1700" b="1" i="0" u="none" strike="noStrike" kern="1200" baseline="0" dirty="0">
                        <a:solidFill>
                          <a:schemeClr val="tx1"/>
                        </a:solidFill>
                        <a:effectLst/>
                        <a:latin typeface="Arial" panose="020B0604020202020204" pitchFamily="34" charset="0"/>
                        <a:ea typeface="+mn-ea"/>
                        <a:cs typeface="Arial" panose="020B0604020202020204" pitchFamily="34" charset="0"/>
                      </a:endParaRPr>
                    </a:p>
                  </a:txBody>
                  <a:tcPr marL="9326" marR="9326" marT="9324" marB="0" anchor="ctr">
                    <a:solidFill>
                      <a:schemeClr val="bg1"/>
                    </a:solidFill>
                  </a:tcPr>
                </a:tc>
              </a:tr>
            </a:tbl>
          </a:graphicData>
        </a:graphic>
      </p:graphicFrame>
    </p:spTree>
    <p:extLst>
      <p:ext uri="{BB962C8B-B14F-4D97-AF65-F5344CB8AC3E}">
        <p14:creationId xmlns:p14="http://schemas.microsoft.com/office/powerpoint/2010/main" val="1418626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8917</TotalTime>
  <Words>2525</Words>
  <Application>Microsoft Office PowerPoint</Application>
  <PresentationFormat>Произвольный</PresentationFormat>
  <Paragraphs>316</Paragraphs>
  <Slides>21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Нурлыбек Шаймаханов</dc:creator>
  <cp:lastModifiedBy>Рашид Джурабеков</cp:lastModifiedBy>
  <cp:revision>466</cp:revision>
  <cp:lastPrinted>2020-01-17T08:51:26Z</cp:lastPrinted>
  <dcterms:created xsi:type="dcterms:W3CDTF">2019-04-05T03:48:22Z</dcterms:created>
  <dcterms:modified xsi:type="dcterms:W3CDTF">2020-01-28T13:13:28Z</dcterms:modified>
</cp:coreProperties>
</file>